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094" r:id="rId1"/>
  </p:sldMasterIdLst>
  <p:notesMasterIdLst>
    <p:notesMasterId r:id="rId18"/>
  </p:notesMasterIdLst>
  <p:sldIdLst>
    <p:sldId id="328" r:id="rId2"/>
    <p:sldId id="318" r:id="rId3"/>
    <p:sldId id="308" r:id="rId4"/>
    <p:sldId id="335" r:id="rId5"/>
    <p:sldId id="333" r:id="rId6"/>
    <p:sldId id="325" r:id="rId7"/>
    <p:sldId id="324" r:id="rId8"/>
    <p:sldId id="332" r:id="rId9"/>
    <p:sldId id="326" r:id="rId10"/>
    <p:sldId id="336" r:id="rId11"/>
    <p:sldId id="329" r:id="rId12"/>
    <p:sldId id="330" r:id="rId13"/>
    <p:sldId id="331" r:id="rId14"/>
    <p:sldId id="304" r:id="rId15"/>
    <p:sldId id="295" r:id="rId16"/>
    <p:sldId id="327"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Lato" panose="020F0502020204030203"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38"/>
    <p:restoredTop sz="95706" autoAdjust="0"/>
  </p:normalViewPr>
  <p:slideViewPr>
    <p:cSldViewPr snapToGrid="0">
      <p:cViewPr>
        <p:scale>
          <a:sx n="171" d="100"/>
          <a:sy n="171" d="100"/>
        </p:scale>
        <p:origin x="33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4.png"/><Relationship Id="rId7" Type="http://schemas.openxmlformats.org/officeDocument/2006/relationships/image" Target="../media/image23.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4.png"/><Relationship Id="rId7" Type="http://schemas.openxmlformats.org/officeDocument/2006/relationships/image" Target="../media/image23.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5BAF2E-8DCD-4EFD-A3C1-E2447BADB240}" type="doc">
      <dgm:prSet loTypeId="urn:microsoft.com/office/officeart/2018/2/layout/IconLabelList" loCatId="icon" qsTypeId="urn:microsoft.com/office/officeart/2005/8/quickstyle/simple2" qsCatId="simple" csTypeId="urn:microsoft.com/office/officeart/2005/8/colors/accent0_3" csCatId="mainScheme" phldr="1"/>
      <dgm:spPr/>
      <dgm:t>
        <a:bodyPr/>
        <a:lstStyle/>
        <a:p>
          <a:endParaRPr lang="en-US"/>
        </a:p>
      </dgm:t>
    </dgm:pt>
    <dgm:pt modelId="{B0C34312-FBC3-4D17-8F36-C9D7CCD6434F}">
      <dgm:prSet custT="1"/>
      <dgm:spPr/>
      <dgm:t>
        <a:bodyPr/>
        <a:lstStyle/>
        <a:p>
          <a:pPr>
            <a:lnSpc>
              <a:spcPct val="100000"/>
            </a:lnSpc>
          </a:pPr>
          <a:r>
            <a:rPr lang="en-US" sz="1300" b="0" i="0" dirty="0">
              <a:latin typeface="Calibri" panose="020F0502020204030204" pitchFamily="34" charset="0"/>
              <a:cs typeface="Calibri" panose="020F0502020204030204" pitchFamily="34" charset="0"/>
            </a:rPr>
            <a:t>RFM Analysis is a marketing framework that is used to understand and analyze customer behavior based on the above three factors RECENCY, Frequency, and Monetary.</a:t>
          </a:r>
          <a:endParaRPr lang="en-US" sz="1300" dirty="0">
            <a:latin typeface="Calibri" panose="020F0502020204030204" pitchFamily="34" charset="0"/>
            <a:cs typeface="Calibri" panose="020F0502020204030204" pitchFamily="34" charset="0"/>
          </a:endParaRPr>
        </a:p>
      </dgm:t>
    </dgm:pt>
    <dgm:pt modelId="{32CB73FC-F5CB-4CAF-8A7F-BE3BA5757F8E}" type="parTrans" cxnId="{44B6629F-3B5D-4532-8BF8-C17A6F997BE4}">
      <dgm:prSet/>
      <dgm:spPr/>
      <dgm:t>
        <a:bodyPr/>
        <a:lstStyle/>
        <a:p>
          <a:endParaRPr lang="en-US"/>
        </a:p>
      </dgm:t>
    </dgm:pt>
    <dgm:pt modelId="{A9D0460E-803E-45EC-87D0-B1634539F713}" type="sibTrans" cxnId="{44B6629F-3B5D-4532-8BF8-C17A6F997BE4}">
      <dgm:prSet/>
      <dgm:spPr/>
      <dgm:t>
        <a:bodyPr/>
        <a:lstStyle/>
        <a:p>
          <a:endParaRPr lang="en-US"/>
        </a:p>
      </dgm:t>
    </dgm:pt>
    <dgm:pt modelId="{24EEBF75-C11F-40F0-94C4-7D641BAB6F0C}">
      <dgm:prSet custT="1"/>
      <dgm:spPr/>
      <dgm:t>
        <a:bodyPr/>
        <a:lstStyle/>
        <a:p>
          <a:pPr>
            <a:lnSpc>
              <a:spcPct val="100000"/>
            </a:lnSpc>
          </a:pPr>
          <a:r>
            <a:rPr lang="en-US" sz="1300" b="0" i="0" dirty="0">
              <a:latin typeface="Calibri" panose="020F0502020204030204" pitchFamily="34" charset="0"/>
              <a:cs typeface="Calibri" panose="020F0502020204030204" pitchFamily="34" charset="0"/>
            </a:rPr>
            <a:t>The RFM Analysis will help the businesses to segment their customer base into different homogenous groups so that they can engage with each group with different targeted marketing strategies.</a:t>
          </a:r>
          <a:endParaRPr lang="en-US" sz="1300" dirty="0">
            <a:latin typeface="Calibri" panose="020F0502020204030204" pitchFamily="34" charset="0"/>
            <a:cs typeface="Calibri" panose="020F0502020204030204" pitchFamily="34" charset="0"/>
          </a:endParaRPr>
        </a:p>
      </dgm:t>
    </dgm:pt>
    <dgm:pt modelId="{C9E2D73D-7391-42FC-BA5B-34A6F96A95C6}" type="parTrans" cxnId="{2AC7524A-5982-4BF4-9D39-3F6240D19D77}">
      <dgm:prSet/>
      <dgm:spPr/>
      <dgm:t>
        <a:bodyPr/>
        <a:lstStyle/>
        <a:p>
          <a:endParaRPr lang="en-US"/>
        </a:p>
      </dgm:t>
    </dgm:pt>
    <dgm:pt modelId="{1A7534AD-5A84-41A7-B22F-5204DAF0C453}" type="sibTrans" cxnId="{2AC7524A-5982-4BF4-9D39-3F6240D19D77}">
      <dgm:prSet/>
      <dgm:spPr/>
      <dgm:t>
        <a:bodyPr/>
        <a:lstStyle/>
        <a:p>
          <a:endParaRPr lang="en-US"/>
        </a:p>
      </dgm:t>
    </dgm:pt>
    <dgm:pt modelId="{5C5EFAEF-F03E-4A42-A1FB-D33EEFFA6054}" type="pres">
      <dgm:prSet presAssocID="{465BAF2E-8DCD-4EFD-A3C1-E2447BADB240}" presName="root" presStyleCnt="0">
        <dgm:presLayoutVars>
          <dgm:dir/>
          <dgm:resizeHandles val="exact"/>
        </dgm:presLayoutVars>
      </dgm:prSet>
      <dgm:spPr/>
    </dgm:pt>
    <dgm:pt modelId="{8A69203B-EB1A-40E0-95A0-3E965A0A11E2}" type="pres">
      <dgm:prSet presAssocID="{B0C34312-FBC3-4D17-8F36-C9D7CCD6434F}" presName="compNode" presStyleCnt="0"/>
      <dgm:spPr/>
    </dgm:pt>
    <dgm:pt modelId="{9981C479-5DB1-4883-8299-F21845F6AC1A}" type="pres">
      <dgm:prSet presAssocID="{B0C34312-FBC3-4D17-8F36-C9D7CCD6434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C54C5896-8D56-49B1-B1B5-9A88F02BDFE9}" type="pres">
      <dgm:prSet presAssocID="{B0C34312-FBC3-4D17-8F36-C9D7CCD6434F}" presName="spaceRect" presStyleCnt="0"/>
      <dgm:spPr/>
    </dgm:pt>
    <dgm:pt modelId="{F6EC5D7A-E46D-4DE4-BF6C-FBBD5E6EBA88}" type="pres">
      <dgm:prSet presAssocID="{B0C34312-FBC3-4D17-8F36-C9D7CCD6434F}" presName="textRect" presStyleLbl="revTx" presStyleIdx="0" presStyleCnt="2">
        <dgm:presLayoutVars>
          <dgm:chMax val="1"/>
          <dgm:chPref val="1"/>
        </dgm:presLayoutVars>
      </dgm:prSet>
      <dgm:spPr/>
    </dgm:pt>
    <dgm:pt modelId="{A88B438F-3739-4455-B6E4-60E8433E94EA}" type="pres">
      <dgm:prSet presAssocID="{A9D0460E-803E-45EC-87D0-B1634539F713}" presName="sibTrans" presStyleCnt="0"/>
      <dgm:spPr/>
    </dgm:pt>
    <dgm:pt modelId="{AAD7B3A0-FFB6-4BF4-9595-38BF8ACEFA3E}" type="pres">
      <dgm:prSet presAssocID="{24EEBF75-C11F-40F0-94C4-7D641BAB6F0C}" presName="compNode" presStyleCnt="0"/>
      <dgm:spPr/>
    </dgm:pt>
    <dgm:pt modelId="{FEBCFC30-136A-49F9-94D4-FE51276B1448}" type="pres">
      <dgm:prSet presAssocID="{24EEBF75-C11F-40F0-94C4-7D641BAB6F0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C1BB96AB-F6C4-4510-9771-54E6FB4317B1}" type="pres">
      <dgm:prSet presAssocID="{24EEBF75-C11F-40F0-94C4-7D641BAB6F0C}" presName="spaceRect" presStyleCnt="0"/>
      <dgm:spPr/>
    </dgm:pt>
    <dgm:pt modelId="{2933806A-E5B7-4928-85D0-F7D272C3603D}" type="pres">
      <dgm:prSet presAssocID="{24EEBF75-C11F-40F0-94C4-7D641BAB6F0C}" presName="textRect" presStyleLbl="revTx" presStyleIdx="1" presStyleCnt="2">
        <dgm:presLayoutVars>
          <dgm:chMax val="1"/>
          <dgm:chPref val="1"/>
        </dgm:presLayoutVars>
      </dgm:prSet>
      <dgm:spPr/>
    </dgm:pt>
  </dgm:ptLst>
  <dgm:cxnLst>
    <dgm:cxn modelId="{13250E05-AEA3-844F-B9AD-C1E007805697}" type="presOf" srcId="{B0C34312-FBC3-4D17-8F36-C9D7CCD6434F}" destId="{F6EC5D7A-E46D-4DE4-BF6C-FBBD5E6EBA88}" srcOrd="0" destOrd="0" presId="urn:microsoft.com/office/officeart/2018/2/layout/IconLabelList"/>
    <dgm:cxn modelId="{2AC7524A-5982-4BF4-9D39-3F6240D19D77}" srcId="{465BAF2E-8DCD-4EFD-A3C1-E2447BADB240}" destId="{24EEBF75-C11F-40F0-94C4-7D641BAB6F0C}" srcOrd="1" destOrd="0" parTransId="{C9E2D73D-7391-42FC-BA5B-34A6F96A95C6}" sibTransId="{1A7534AD-5A84-41A7-B22F-5204DAF0C453}"/>
    <dgm:cxn modelId="{CACEA79B-B26D-594A-B2D0-96BF7903AA98}" type="presOf" srcId="{465BAF2E-8DCD-4EFD-A3C1-E2447BADB240}" destId="{5C5EFAEF-F03E-4A42-A1FB-D33EEFFA6054}" srcOrd="0" destOrd="0" presId="urn:microsoft.com/office/officeart/2018/2/layout/IconLabelList"/>
    <dgm:cxn modelId="{44B6629F-3B5D-4532-8BF8-C17A6F997BE4}" srcId="{465BAF2E-8DCD-4EFD-A3C1-E2447BADB240}" destId="{B0C34312-FBC3-4D17-8F36-C9D7CCD6434F}" srcOrd="0" destOrd="0" parTransId="{32CB73FC-F5CB-4CAF-8A7F-BE3BA5757F8E}" sibTransId="{A9D0460E-803E-45EC-87D0-B1634539F713}"/>
    <dgm:cxn modelId="{A26E4DF5-F1FB-A04A-AE57-F15F7C8EAFAE}" type="presOf" srcId="{24EEBF75-C11F-40F0-94C4-7D641BAB6F0C}" destId="{2933806A-E5B7-4928-85D0-F7D272C3603D}" srcOrd="0" destOrd="0" presId="urn:microsoft.com/office/officeart/2018/2/layout/IconLabelList"/>
    <dgm:cxn modelId="{7609B4B3-DB90-624C-8D7F-F71EEE4A0D5C}" type="presParOf" srcId="{5C5EFAEF-F03E-4A42-A1FB-D33EEFFA6054}" destId="{8A69203B-EB1A-40E0-95A0-3E965A0A11E2}" srcOrd="0" destOrd="0" presId="urn:microsoft.com/office/officeart/2018/2/layout/IconLabelList"/>
    <dgm:cxn modelId="{466D4D40-B6E2-514B-B171-154EF53B9522}" type="presParOf" srcId="{8A69203B-EB1A-40E0-95A0-3E965A0A11E2}" destId="{9981C479-5DB1-4883-8299-F21845F6AC1A}" srcOrd="0" destOrd="0" presId="urn:microsoft.com/office/officeart/2018/2/layout/IconLabelList"/>
    <dgm:cxn modelId="{E37B5072-DBFB-BB46-824C-343FFD4947F2}" type="presParOf" srcId="{8A69203B-EB1A-40E0-95A0-3E965A0A11E2}" destId="{C54C5896-8D56-49B1-B1B5-9A88F02BDFE9}" srcOrd="1" destOrd="0" presId="urn:microsoft.com/office/officeart/2018/2/layout/IconLabelList"/>
    <dgm:cxn modelId="{75163B7E-C836-FE4F-920A-5D8B42D621F8}" type="presParOf" srcId="{8A69203B-EB1A-40E0-95A0-3E965A0A11E2}" destId="{F6EC5D7A-E46D-4DE4-BF6C-FBBD5E6EBA88}" srcOrd="2" destOrd="0" presId="urn:microsoft.com/office/officeart/2018/2/layout/IconLabelList"/>
    <dgm:cxn modelId="{3223FA67-54C9-2048-9FB3-AE58601D3EA7}" type="presParOf" srcId="{5C5EFAEF-F03E-4A42-A1FB-D33EEFFA6054}" destId="{A88B438F-3739-4455-B6E4-60E8433E94EA}" srcOrd="1" destOrd="0" presId="urn:microsoft.com/office/officeart/2018/2/layout/IconLabelList"/>
    <dgm:cxn modelId="{136C7780-CEA8-9345-98F9-CEC5C966F58C}" type="presParOf" srcId="{5C5EFAEF-F03E-4A42-A1FB-D33EEFFA6054}" destId="{AAD7B3A0-FFB6-4BF4-9595-38BF8ACEFA3E}" srcOrd="2" destOrd="0" presId="urn:microsoft.com/office/officeart/2018/2/layout/IconLabelList"/>
    <dgm:cxn modelId="{00142A83-9B2C-FE43-9BA1-5B778AB27D38}" type="presParOf" srcId="{AAD7B3A0-FFB6-4BF4-9595-38BF8ACEFA3E}" destId="{FEBCFC30-136A-49F9-94D4-FE51276B1448}" srcOrd="0" destOrd="0" presId="urn:microsoft.com/office/officeart/2018/2/layout/IconLabelList"/>
    <dgm:cxn modelId="{BAD0B584-340F-DB4F-A281-15F3F985184E}" type="presParOf" srcId="{AAD7B3A0-FFB6-4BF4-9595-38BF8ACEFA3E}" destId="{C1BB96AB-F6C4-4510-9771-54E6FB4317B1}" srcOrd="1" destOrd="0" presId="urn:microsoft.com/office/officeart/2018/2/layout/IconLabelList"/>
    <dgm:cxn modelId="{962756D2-A272-8A43-BDA8-9F706C6C935A}" type="presParOf" srcId="{AAD7B3A0-FFB6-4BF4-9595-38BF8ACEFA3E}" destId="{2933806A-E5B7-4928-85D0-F7D272C3603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1B0218-BE64-4722-8C0D-66AD7C1AAEA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7B51AF5-4321-47C3-986A-FC6E6FA9BE21}">
      <dgm:prSet/>
      <dgm:spPr/>
      <dgm:t>
        <a:bodyPr/>
        <a:lstStyle/>
        <a:p>
          <a:pPr>
            <a:lnSpc>
              <a:spcPct val="100000"/>
            </a:lnSpc>
          </a:pPr>
          <a:r>
            <a:rPr lang="en-US" b="0" i="0" dirty="0"/>
            <a:t>Adjustments in RFM assessments may signify modifications in consumer preferences, satisfaction, or market conditions. </a:t>
          </a:r>
          <a:endParaRPr lang="en-US" dirty="0"/>
        </a:p>
      </dgm:t>
    </dgm:pt>
    <dgm:pt modelId="{DC5F1C16-A175-4D9F-89BA-B53667CEA173}" type="parTrans" cxnId="{B802B2D9-F560-4FAA-9671-06B8B3A1E2CE}">
      <dgm:prSet/>
      <dgm:spPr/>
      <dgm:t>
        <a:bodyPr/>
        <a:lstStyle/>
        <a:p>
          <a:endParaRPr lang="en-US"/>
        </a:p>
      </dgm:t>
    </dgm:pt>
    <dgm:pt modelId="{2E6AC1FE-C520-410F-92EE-C1E271307DAA}" type="sibTrans" cxnId="{B802B2D9-F560-4FAA-9671-06B8B3A1E2CE}">
      <dgm:prSet/>
      <dgm:spPr/>
      <dgm:t>
        <a:bodyPr/>
        <a:lstStyle/>
        <a:p>
          <a:pPr>
            <a:lnSpc>
              <a:spcPct val="100000"/>
            </a:lnSpc>
          </a:pPr>
          <a:endParaRPr lang="en-US"/>
        </a:p>
      </dgm:t>
    </dgm:pt>
    <dgm:pt modelId="{D8988D5D-5557-4ECC-B651-8E75C0C0F833}">
      <dgm:prSet/>
      <dgm:spPr/>
      <dgm:t>
        <a:bodyPr/>
        <a:lstStyle/>
        <a:p>
          <a:pPr>
            <a:lnSpc>
              <a:spcPct val="100000"/>
            </a:lnSpc>
          </a:pPr>
          <a:r>
            <a:rPr lang="en-US" b="0" i="0"/>
            <a:t>identifies various customer segments with unique buying habits.</a:t>
          </a:r>
          <a:endParaRPr lang="en-US"/>
        </a:p>
      </dgm:t>
    </dgm:pt>
    <dgm:pt modelId="{635082CA-42BD-4AF3-9BC3-FCB9E95789DB}" type="parTrans" cxnId="{1C3964BF-E4FC-4AC8-98A4-BC9CB100451D}">
      <dgm:prSet/>
      <dgm:spPr/>
      <dgm:t>
        <a:bodyPr/>
        <a:lstStyle/>
        <a:p>
          <a:endParaRPr lang="en-US"/>
        </a:p>
      </dgm:t>
    </dgm:pt>
    <dgm:pt modelId="{0FA250E0-79F9-4560-97C2-D4EE4B11A03C}" type="sibTrans" cxnId="{1C3964BF-E4FC-4AC8-98A4-BC9CB100451D}">
      <dgm:prSet/>
      <dgm:spPr/>
      <dgm:t>
        <a:bodyPr/>
        <a:lstStyle/>
        <a:p>
          <a:pPr>
            <a:lnSpc>
              <a:spcPct val="100000"/>
            </a:lnSpc>
          </a:pPr>
          <a:endParaRPr lang="en-US"/>
        </a:p>
      </dgm:t>
    </dgm:pt>
    <dgm:pt modelId="{EA62D82C-52FD-446D-96F1-10DB49E99573}">
      <dgm:prSet/>
      <dgm:spPr/>
      <dgm:t>
        <a:bodyPr/>
        <a:lstStyle/>
        <a:p>
          <a:pPr>
            <a:lnSpc>
              <a:spcPct val="100000"/>
            </a:lnSpc>
          </a:pPr>
          <a:r>
            <a:rPr lang="en-US" b="0" i="0"/>
            <a:t>makes it possible to implement focused strategies to keep and grow revenue from valuable consumers.</a:t>
          </a:r>
          <a:endParaRPr lang="en-US"/>
        </a:p>
      </dgm:t>
    </dgm:pt>
    <dgm:pt modelId="{2F549B82-432E-4B67-8F8B-6C437E335B84}" type="parTrans" cxnId="{9EDAB97C-1380-4362-A52A-B9A9B44C18B0}">
      <dgm:prSet/>
      <dgm:spPr/>
      <dgm:t>
        <a:bodyPr/>
        <a:lstStyle/>
        <a:p>
          <a:endParaRPr lang="en-US"/>
        </a:p>
      </dgm:t>
    </dgm:pt>
    <dgm:pt modelId="{572572A6-0467-4625-8F37-D09BA7CC6CA0}" type="sibTrans" cxnId="{9EDAB97C-1380-4362-A52A-B9A9B44C18B0}">
      <dgm:prSet/>
      <dgm:spPr/>
      <dgm:t>
        <a:bodyPr/>
        <a:lstStyle/>
        <a:p>
          <a:pPr>
            <a:lnSpc>
              <a:spcPct val="100000"/>
            </a:lnSpc>
          </a:pPr>
          <a:endParaRPr lang="en-US"/>
        </a:p>
      </dgm:t>
    </dgm:pt>
    <dgm:pt modelId="{17CA424C-9ADC-4E12-A540-558FA2DCBDD5}">
      <dgm:prSet/>
      <dgm:spPr/>
      <dgm:t>
        <a:bodyPr/>
        <a:lstStyle/>
        <a:p>
          <a:pPr>
            <a:lnSpc>
              <a:spcPct val="100000"/>
            </a:lnSpc>
          </a:pPr>
          <a:r>
            <a:rPr lang="en-US" b="0" i="0"/>
            <a:t>increases conversion rates and consumer engagement with customized premonition .</a:t>
          </a:r>
          <a:endParaRPr lang="en-US"/>
        </a:p>
      </dgm:t>
    </dgm:pt>
    <dgm:pt modelId="{976D844F-FEBB-4718-8614-383440FCA491}" type="parTrans" cxnId="{8F5FE73D-7ECD-4D4B-A6A5-DEB062C12148}">
      <dgm:prSet/>
      <dgm:spPr/>
      <dgm:t>
        <a:bodyPr/>
        <a:lstStyle/>
        <a:p>
          <a:endParaRPr lang="en-US"/>
        </a:p>
      </dgm:t>
    </dgm:pt>
    <dgm:pt modelId="{C6A0C6F8-1D95-4125-82E7-3697BD12DA54}" type="sibTrans" cxnId="{8F5FE73D-7ECD-4D4B-A6A5-DEB062C12148}">
      <dgm:prSet/>
      <dgm:spPr/>
      <dgm:t>
        <a:bodyPr/>
        <a:lstStyle/>
        <a:p>
          <a:endParaRPr lang="en-US"/>
        </a:p>
      </dgm:t>
    </dgm:pt>
    <dgm:pt modelId="{56CB492F-2E5E-4871-B17A-43A369B992A7}" type="pres">
      <dgm:prSet presAssocID="{681B0218-BE64-4722-8C0D-66AD7C1AAEA2}" presName="root" presStyleCnt="0">
        <dgm:presLayoutVars>
          <dgm:dir/>
          <dgm:resizeHandles val="exact"/>
        </dgm:presLayoutVars>
      </dgm:prSet>
      <dgm:spPr/>
    </dgm:pt>
    <dgm:pt modelId="{CB00C6E1-9117-4FDE-90BB-9AB50F229C01}" type="pres">
      <dgm:prSet presAssocID="{681B0218-BE64-4722-8C0D-66AD7C1AAEA2}" presName="container" presStyleCnt="0">
        <dgm:presLayoutVars>
          <dgm:dir/>
          <dgm:resizeHandles val="exact"/>
        </dgm:presLayoutVars>
      </dgm:prSet>
      <dgm:spPr/>
    </dgm:pt>
    <dgm:pt modelId="{3F40AE3A-C14C-42ED-90CA-6FA2E9EA58C8}" type="pres">
      <dgm:prSet presAssocID="{D7B51AF5-4321-47C3-986A-FC6E6FA9BE21}" presName="compNode" presStyleCnt="0"/>
      <dgm:spPr/>
    </dgm:pt>
    <dgm:pt modelId="{C50F0459-9CEF-4A57-9D45-BEF51A800213}" type="pres">
      <dgm:prSet presAssocID="{D7B51AF5-4321-47C3-986A-FC6E6FA9BE21}" presName="iconBgRect" presStyleLbl="bgShp" presStyleIdx="0" presStyleCnt="4"/>
      <dgm:spPr/>
    </dgm:pt>
    <dgm:pt modelId="{DE6A54A6-5897-42C3-94B2-8B38F37D667D}" type="pres">
      <dgm:prSet presAssocID="{D7B51AF5-4321-47C3-986A-FC6E6FA9BE2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ign"/>
        </a:ext>
      </dgm:extLst>
    </dgm:pt>
    <dgm:pt modelId="{BB27DC98-9519-46B8-BD9C-7B57F6F00736}" type="pres">
      <dgm:prSet presAssocID="{D7B51AF5-4321-47C3-986A-FC6E6FA9BE21}" presName="spaceRect" presStyleCnt="0"/>
      <dgm:spPr/>
    </dgm:pt>
    <dgm:pt modelId="{0858C2FB-D8E8-467A-A316-F61D78387D1C}" type="pres">
      <dgm:prSet presAssocID="{D7B51AF5-4321-47C3-986A-FC6E6FA9BE21}" presName="textRect" presStyleLbl="revTx" presStyleIdx="0" presStyleCnt="4">
        <dgm:presLayoutVars>
          <dgm:chMax val="1"/>
          <dgm:chPref val="1"/>
        </dgm:presLayoutVars>
      </dgm:prSet>
      <dgm:spPr/>
    </dgm:pt>
    <dgm:pt modelId="{329811C6-3890-4975-916F-A98783A8F62E}" type="pres">
      <dgm:prSet presAssocID="{2E6AC1FE-C520-410F-92EE-C1E271307DAA}" presName="sibTrans" presStyleLbl="sibTrans2D1" presStyleIdx="0" presStyleCnt="0"/>
      <dgm:spPr/>
    </dgm:pt>
    <dgm:pt modelId="{99B686E2-EFDD-4BE4-95DC-936A840E99BD}" type="pres">
      <dgm:prSet presAssocID="{D8988D5D-5557-4ECC-B651-8E75C0C0F833}" presName="compNode" presStyleCnt="0"/>
      <dgm:spPr/>
    </dgm:pt>
    <dgm:pt modelId="{BA28CB1A-9652-4567-B9E5-35163CD4C10D}" type="pres">
      <dgm:prSet presAssocID="{D8988D5D-5557-4ECC-B651-8E75C0C0F833}" presName="iconBgRect" presStyleLbl="bgShp" presStyleIdx="1" presStyleCnt="4"/>
      <dgm:spPr/>
    </dgm:pt>
    <dgm:pt modelId="{192ADC70-1591-4DE7-AC23-7B1E5C479C14}" type="pres">
      <dgm:prSet presAssocID="{D8988D5D-5557-4ECC-B651-8E75C0C0F83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F0DA7746-402B-4CE0-A6B3-180DD6B1C229}" type="pres">
      <dgm:prSet presAssocID="{D8988D5D-5557-4ECC-B651-8E75C0C0F833}" presName="spaceRect" presStyleCnt="0"/>
      <dgm:spPr/>
    </dgm:pt>
    <dgm:pt modelId="{2463C8FE-2C13-4C6B-BC00-576315E21E38}" type="pres">
      <dgm:prSet presAssocID="{D8988D5D-5557-4ECC-B651-8E75C0C0F833}" presName="textRect" presStyleLbl="revTx" presStyleIdx="1" presStyleCnt="4">
        <dgm:presLayoutVars>
          <dgm:chMax val="1"/>
          <dgm:chPref val="1"/>
        </dgm:presLayoutVars>
      </dgm:prSet>
      <dgm:spPr/>
    </dgm:pt>
    <dgm:pt modelId="{092B73FC-BCE4-4315-9A9B-46C9169F06F4}" type="pres">
      <dgm:prSet presAssocID="{0FA250E0-79F9-4560-97C2-D4EE4B11A03C}" presName="sibTrans" presStyleLbl="sibTrans2D1" presStyleIdx="0" presStyleCnt="0"/>
      <dgm:spPr/>
    </dgm:pt>
    <dgm:pt modelId="{18CC6E3C-A9BC-4859-9677-6CED018C51C0}" type="pres">
      <dgm:prSet presAssocID="{EA62D82C-52FD-446D-96F1-10DB49E99573}" presName="compNode" presStyleCnt="0"/>
      <dgm:spPr/>
    </dgm:pt>
    <dgm:pt modelId="{D11DA704-3518-46B0-8682-7D9AE68DA5AB}" type="pres">
      <dgm:prSet presAssocID="{EA62D82C-52FD-446D-96F1-10DB49E99573}" presName="iconBgRect" presStyleLbl="bgShp" presStyleIdx="2" presStyleCnt="4"/>
      <dgm:spPr/>
    </dgm:pt>
    <dgm:pt modelId="{DC21315B-688E-49E4-9103-ACEB17C6334A}" type="pres">
      <dgm:prSet presAssocID="{EA62D82C-52FD-446D-96F1-10DB49E9957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7D4D635B-A583-4CC2-9A68-2B0CD4FA545E}" type="pres">
      <dgm:prSet presAssocID="{EA62D82C-52FD-446D-96F1-10DB49E99573}" presName="spaceRect" presStyleCnt="0"/>
      <dgm:spPr/>
    </dgm:pt>
    <dgm:pt modelId="{922A5BE7-CF3E-4BAE-AED1-F3CE347AC8C5}" type="pres">
      <dgm:prSet presAssocID="{EA62D82C-52FD-446D-96F1-10DB49E99573}" presName="textRect" presStyleLbl="revTx" presStyleIdx="2" presStyleCnt="4">
        <dgm:presLayoutVars>
          <dgm:chMax val="1"/>
          <dgm:chPref val="1"/>
        </dgm:presLayoutVars>
      </dgm:prSet>
      <dgm:spPr/>
    </dgm:pt>
    <dgm:pt modelId="{0E31CD97-D151-4CBD-83A0-F040702941BB}" type="pres">
      <dgm:prSet presAssocID="{572572A6-0467-4625-8F37-D09BA7CC6CA0}" presName="sibTrans" presStyleLbl="sibTrans2D1" presStyleIdx="0" presStyleCnt="0"/>
      <dgm:spPr/>
    </dgm:pt>
    <dgm:pt modelId="{C5D94F1E-22C9-4A49-8FC4-9033A3BBB417}" type="pres">
      <dgm:prSet presAssocID="{17CA424C-9ADC-4E12-A540-558FA2DCBDD5}" presName="compNode" presStyleCnt="0"/>
      <dgm:spPr/>
    </dgm:pt>
    <dgm:pt modelId="{881C27FD-C68A-4F76-A086-7A6BC2655FD9}" type="pres">
      <dgm:prSet presAssocID="{17CA424C-9ADC-4E12-A540-558FA2DCBDD5}" presName="iconBgRect" presStyleLbl="bgShp" presStyleIdx="3" presStyleCnt="4"/>
      <dgm:spPr/>
    </dgm:pt>
    <dgm:pt modelId="{95AD6848-9087-4DE6-9AB4-920AA4E64EDC}" type="pres">
      <dgm:prSet presAssocID="{17CA424C-9ADC-4E12-A540-558FA2DCBDD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egaphone"/>
        </a:ext>
      </dgm:extLst>
    </dgm:pt>
    <dgm:pt modelId="{0E7FC6C6-DD72-4689-BB57-2410090A91A9}" type="pres">
      <dgm:prSet presAssocID="{17CA424C-9ADC-4E12-A540-558FA2DCBDD5}" presName="spaceRect" presStyleCnt="0"/>
      <dgm:spPr/>
    </dgm:pt>
    <dgm:pt modelId="{1B226099-A2E4-45C0-847C-EEA11AE7E037}" type="pres">
      <dgm:prSet presAssocID="{17CA424C-9ADC-4E12-A540-558FA2DCBDD5}" presName="textRect" presStyleLbl="revTx" presStyleIdx="3" presStyleCnt="4">
        <dgm:presLayoutVars>
          <dgm:chMax val="1"/>
          <dgm:chPref val="1"/>
        </dgm:presLayoutVars>
      </dgm:prSet>
      <dgm:spPr/>
    </dgm:pt>
  </dgm:ptLst>
  <dgm:cxnLst>
    <dgm:cxn modelId="{A2332706-38D2-B540-ACC8-78793AEE6FFF}" type="presOf" srcId="{EA62D82C-52FD-446D-96F1-10DB49E99573}" destId="{922A5BE7-CF3E-4BAE-AED1-F3CE347AC8C5}" srcOrd="0" destOrd="0" presId="urn:microsoft.com/office/officeart/2018/2/layout/IconCircleList"/>
    <dgm:cxn modelId="{151C5C10-385F-6046-BED2-1B7DABCF2D1B}" type="presOf" srcId="{681B0218-BE64-4722-8C0D-66AD7C1AAEA2}" destId="{56CB492F-2E5E-4871-B17A-43A369B992A7}" srcOrd="0" destOrd="0" presId="urn:microsoft.com/office/officeart/2018/2/layout/IconCircleList"/>
    <dgm:cxn modelId="{8F5FE73D-7ECD-4D4B-A6A5-DEB062C12148}" srcId="{681B0218-BE64-4722-8C0D-66AD7C1AAEA2}" destId="{17CA424C-9ADC-4E12-A540-558FA2DCBDD5}" srcOrd="3" destOrd="0" parTransId="{976D844F-FEBB-4718-8614-383440FCA491}" sibTransId="{C6A0C6F8-1D95-4125-82E7-3697BD12DA54}"/>
    <dgm:cxn modelId="{1334C53E-5644-5E4D-A64E-29E81B2DC8C5}" type="presOf" srcId="{D8988D5D-5557-4ECC-B651-8E75C0C0F833}" destId="{2463C8FE-2C13-4C6B-BC00-576315E21E38}" srcOrd="0" destOrd="0" presId="urn:microsoft.com/office/officeart/2018/2/layout/IconCircleList"/>
    <dgm:cxn modelId="{5D0F5F53-73F7-C14D-9A0B-4820C0F02AF8}" type="presOf" srcId="{0FA250E0-79F9-4560-97C2-D4EE4B11A03C}" destId="{092B73FC-BCE4-4315-9A9B-46C9169F06F4}" srcOrd="0" destOrd="0" presId="urn:microsoft.com/office/officeart/2018/2/layout/IconCircleList"/>
    <dgm:cxn modelId="{EC4CB866-705C-A744-8F61-919F46E58FD9}" type="presOf" srcId="{17CA424C-9ADC-4E12-A540-558FA2DCBDD5}" destId="{1B226099-A2E4-45C0-847C-EEA11AE7E037}" srcOrd="0" destOrd="0" presId="urn:microsoft.com/office/officeart/2018/2/layout/IconCircleList"/>
    <dgm:cxn modelId="{78F3256E-5408-954B-8B02-9039AE3266E2}" type="presOf" srcId="{572572A6-0467-4625-8F37-D09BA7CC6CA0}" destId="{0E31CD97-D151-4CBD-83A0-F040702941BB}" srcOrd="0" destOrd="0" presId="urn:microsoft.com/office/officeart/2018/2/layout/IconCircleList"/>
    <dgm:cxn modelId="{84365877-35F0-3046-9C4C-5190BED74CC7}" type="presOf" srcId="{D7B51AF5-4321-47C3-986A-FC6E6FA9BE21}" destId="{0858C2FB-D8E8-467A-A316-F61D78387D1C}" srcOrd="0" destOrd="0" presId="urn:microsoft.com/office/officeart/2018/2/layout/IconCircleList"/>
    <dgm:cxn modelId="{9EDAB97C-1380-4362-A52A-B9A9B44C18B0}" srcId="{681B0218-BE64-4722-8C0D-66AD7C1AAEA2}" destId="{EA62D82C-52FD-446D-96F1-10DB49E99573}" srcOrd="2" destOrd="0" parTransId="{2F549B82-432E-4B67-8F8B-6C437E335B84}" sibTransId="{572572A6-0467-4625-8F37-D09BA7CC6CA0}"/>
    <dgm:cxn modelId="{1C3964BF-E4FC-4AC8-98A4-BC9CB100451D}" srcId="{681B0218-BE64-4722-8C0D-66AD7C1AAEA2}" destId="{D8988D5D-5557-4ECC-B651-8E75C0C0F833}" srcOrd="1" destOrd="0" parTransId="{635082CA-42BD-4AF3-9BC3-FCB9E95789DB}" sibTransId="{0FA250E0-79F9-4560-97C2-D4EE4B11A03C}"/>
    <dgm:cxn modelId="{3A24D9D4-3883-1D41-8D9C-154F343EEB76}" type="presOf" srcId="{2E6AC1FE-C520-410F-92EE-C1E271307DAA}" destId="{329811C6-3890-4975-916F-A98783A8F62E}" srcOrd="0" destOrd="0" presId="urn:microsoft.com/office/officeart/2018/2/layout/IconCircleList"/>
    <dgm:cxn modelId="{B802B2D9-F560-4FAA-9671-06B8B3A1E2CE}" srcId="{681B0218-BE64-4722-8C0D-66AD7C1AAEA2}" destId="{D7B51AF5-4321-47C3-986A-FC6E6FA9BE21}" srcOrd="0" destOrd="0" parTransId="{DC5F1C16-A175-4D9F-89BA-B53667CEA173}" sibTransId="{2E6AC1FE-C520-410F-92EE-C1E271307DAA}"/>
    <dgm:cxn modelId="{F197421F-8BC3-A44F-85B6-040569E22918}" type="presParOf" srcId="{56CB492F-2E5E-4871-B17A-43A369B992A7}" destId="{CB00C6E1-9117-4FDE-90BB-9AB50F229C01}" srcOrd="0" destOrd="0" presId="urn:microsoft.com/office/officeart/2018/2/layout/IconCircleList"/>
    <dgm:cxn modelId="{0029CB3D-4B37-7E4F-8356-401A8C687D66}" type="presParOf" srcId="{CB00C6E1-9117-4FDE-90BB-9AB50F229C01}" destId="{3F40AE3A-C14C-42ED-90CA-6FA2E9EA58C8}" srcOrd="0" destOrd="0" presId="urn:microsoft.com/office/officeart/2018/2/layout/IconCircleList"/>
    <dgm:cxn modelId="{A6BC25FF-D070-6243-AD4D-12F0D122A499}" type="presParOf" srcId="{3F40AE3A-C14C-42ED-90CA-6FA2E9EA58C8}" destId="{C50F0459-9CEF-4A57-9D45-BEF51A800213}" srcOrd="0" destOrd="0" presId="urn:microsoft.com/office/officeart/2018/2/layout/IconCircleList"/>
    <dgm:cxn modelId="{DA58C0EE-5210-5C47-A9B0-AB6AF1464C12}" type="presParOf" srcId="{3F40AE3A-C14C-42ED-90CA-6FA2E9EA58C8}" destId="{DE6A54A6-5897-42C3-94B2-8B38F37D667D}" srcOrd="1" destOrd="0" presId="urn:microsoft.com/office/officeart/2018/2/layout/IconCircleList"/>
    <dgm:cxn modelId="{031F2C63-4512-B74C-8283-2A4F97C5E51B}" type="presParOf" srcId="{3F40AE3A-C14C-42ED-90CA-6FA2E9EA58C8}" destId="{BB27DC98-9519-46B8-BD9C-7B57F6F00736}" srcOrd="2" destOrd="0" presId="urn:microsoft.com/office/officeart/2018/2/layout/IconCircleList"/>
    <dgm:cxn modelId="{0BF26CBC-7A1B-CA49-8AA3-94D3AC01B457}" type="presParOf" srcId="{3F40AE3A-C14C-42ED-90CA-6FA2E9EA58C8}" destId="{0858C2FB-D8E8-467A-A316-F61D78387D1C}" srcOrd="3" destOrd="0" presId="urn:microsoft.com/office/officeart/2018/2/layout/IconCircleList"/>
    <dgm:cxn modelId="{56BAB5BE-A3E9-9C4F-A401-F57511070DCF}" type="presParOf" srcId="{CB00C6E1-9117-4FDE-90BB-9AB50F229C01}" destId="{329811C6-3890-4975-916F-A98783A8F62E}" srcOrd="1" destOrd="0" presId="urn:microsoft.com/office/officeart/2018/2/layout/IconCircleList"/>
    <dgm:cxn modelId="{3E22203C-DB3D-E145-8564-B0D6AF5BD488}" type="presParOf" srcId="{CB00C6E1-9117-4FDE-90BB-9AB50F229C01}" destId="{99B686E2-EFDD-4BE4-95DC-936A840E99BD}" srcOrd="2" destOrd="0" presId="urn:microsoft.com/office/officeart/2018/2/layout/IconCircleList"/>
    <dgm:cxn modelId="{934044B0-0FFA-6E47-9CB3-662697C4B0DB}" type="presParOf" srcId="{99B686E2-EFDD-4BE4-95DC-936A840E99BD}" destId="{BA28CB1A-9652-4567-B9E5-35163CD4C10D}" srcOrd="0" destOrd="0" presId="urn:microsoft.com/office/officeart/2018/2/layout/IconCircleList"/>
    <dgm:cxn modelId="{C70BC5F1-4A76-774A-8409-A6CAAB378BE5}" type="presParOf" srcId="{99B686E2-EFDD-4BE4-95DC-936A840E99BD}" destId="{192ADC70-1591-4DE7-AC23-7B1E5C479C14}" srcOrd="1" destOrd="0" presId="urn:microsoft.com/office/officeart/2018/2/layout/IconCircleList"/>
    <dgm:cxn modelId="{46BEC13B-561C-B746-86EA-2BE2D3D1EA02}" type="presParOf" srcId="{99B686E2-EFDD-4BE4-95DC-936A840E99BD}" destId="{F0DA7746-402B-4CE0-A6B3-180DD6B1C229}" srcOrd="2" destOrd="0" presId="urn:microsoft.com/office/officeart/2018/2/layout/IconCircleList"/>
    <dgm:cxn modelId="{AEDAD536-903A-C041-8A35-2C723938003F}" type="presParOf" srcId="{99B686E2-EFDD-4BE4-95DC-936A840E99BD}" destId="{2463C8FE-2C13-4C6B-BC00-576315E21E38}" srcOrd="3" destOrd="0" presId="urn:microsoft.com/office/officeart/2018/2/layout/IconCircleList"/>
    <dgm:cxn modelId="{1C78F169-4C43-D84A-8395-C2A93CF8360F}" type="presParOf" srcId="{CB00C6E1-9117-4FDE-90BB-9AB50F229C01}" destId="{092B73FC-BCE4-4315-9A9B-46C9169F06F4}" srcOrd="3" destOrd="0" presId="urn:microsoft.com/office/officeart/2018/2/layout/IconCircleList"/>
    <dgm:cxn modelId="{A9BC0233-97AD-934B-9125-A774B8BCC171}" type="presParOf" srcId="{CB00C6E1-9117-4FDE-90BB-9AB50F229C01}" destId="{18CC6E3C-A9BC-4859-9677-6CED018C51C0}" srcOrd="4" destOrd="0" presId="urn:microsoft.com/office/officeart/2018/2/layout/IconCircleList"/>
    <dgm:cxn modelId="{5186DC20-D946-BF47-8292-2BB25A33753B}" type="presParOf" srcId="{18CC6E3C-A9BC-4859-9677-6CED018C51C0}" destId="{D11DA704-3518-46B0-8682-7D9AE68DA5AB}" srcOrd="0" destOrd="0" presId="urn:microsoft.com/office/officeart/2018/2/layout/IconCircleList"/>
    <dgm:cxn modelId="{851840C4-6856-4347-858D-9359C3353B6C}" type="presParOf" srcId="{18CC6E3C-A9BC-4859-9677-6CED018C51C0}" destId="{DC21315B-688E-49E4-9103-ACEB17C6334A}" srcOrd="1" destOrd="0" presId="urn:microsoft.com/office/officeart/2018/2/layout/IconCircleList"/>
    <dgm:cxn modelId="{A17014C2-10BB-504D-A4E4-3E6A905B48F0}" type="presParOf" srcId="{18CC6E3C-A9BC-4859-9677-6CED018C51C0}" destId="{7D4D635B-A583-4CC2-9A68-2B0CD4FA545E}" srcOrd="2" destOrd="0" presId="urn:microsoft.com/office/officeart/2018/2/layout/IconCircleList"/>
    <dgm:cxn modelId="{C0030FA5-660D-1A4E-A0BB-DB8E06D5601D}" type="presParOf" srcId="{18CC6E3C-A9BC-4859-9677-6CED018C51C0}" destId="{922A5BE7-CF3E-4BAE-AED1-F3CE347AC8C5}" srcOrd="3" destOrd="0" presId="urn:microsoft.com/office/officeart/2018/2/layout/IconCircleList"/>
    <dgm:cxn modelId="{13625C0D-8E8B-5C4C-B587-234748DBE2A9}" type="presParOf" srcId="{CB00C6E1-9117-4FDE-90BB-9AB50F229C01}" destId="{0E31CD97-D151-4CBD-83A0-F040702941BB}" srcOrd="5" destOrd="0" presId="urn:microsoft.com/office/officeart/2018/2/layout/IconCircleList"/>
    <dgm:cxn modelId="{A8184EB3-35D0-D940-ABBC-7CFE0ACD13B5}" type="presParOf" srcId="{CB00C6E1-9117-4FDE-90BB-9AB50F229C01}" destId="{C5D94F1E-22C9-4A49-8FC4-9033A3BBB417}" srcOrd="6" destOrd="0" presId="urn:microsoft.com/office/officeart/2018/2/layout/IconCircleList"/>
    <dgm:cxn modelId="{E65FFB04-2600-E24C-AB79-F8AAC3EFE3C5}" type="presParOf" srcId="{C5D94F1E-22C9-4A49-8FC4-9033A3BBB417}" destId="{881C27FD-C68A-4F76-A086-7A6BC2655FD9}" srcOrd="0" destOrd="0" presId="urn:microsoft.com/office/officeart/2018/2/layout/IconCircleList"/>
    <dgm:cxn modelId="{7101E904-CA92-2C45-8B41-7F86B44F90FD}" type="presParOf" srcId="{C5D94F1E-22C9-4A49-8FC4-9033A3BBB417}" destId="{95AD6848-9087-4DE6-9AB4-920AA4E64EDC}" srcOrd="1" destOrd="0" presId="urn:microsoft.com/office/officeart/2018/2/layout/IconCircleList"/>
    <dgm:cxn modelId="{E0362E7F-1F6C-4E48-89DF-405C6E10EB02}" type="presParOf" srcId="{C5D94F1E-22C9-4A49-8FC4-9033A3BBB417}" destId="{0E7FC6C6-DD72-4689-BB57-2410090A91A9}" srcOrd="2" destOrd="0" presId="urn:microsoft.com/office/officeart/2018/2/layout/IconCircleList"/>
    <dgm:cxn modelId="{274FD5C9-38A8-0C41-87C4-6825FC548EDB}" type="presParOf" srcId="{C5D94F1E-22C9-4A49-8FC4-9033A3BBB417}" destId="{1B226099-A2E4-45C0-847C-EEA11AE7E03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1C479-5DB1-4883-8299-F21845F6AC1A}">
      <dsp:nvSpPr>
        <dsp:cNvPr id="0" name=""/>
        <dsp:cNvSpPr/>
      </dsp:nvSpPr>
      <dsp:spPr>
        <a:xfrm>
          <a:off x="1009209" y="199288"/>
          <a:ext cx="1625062" cy="1625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6EC5D7A-E46D-4DE4-BF6C-FBBD5E6EBA88}">
      <dsp:nvSpPr>
        <dsp:cNvPr id="0" name=""/>
        <dsp:cNvSpPr/>
      </dsp:nvSpPr>
      <dsp:spPr>
        <a:xfrm>
          <a:off x="16115" y="2254215"/>
          <a:ext cx="361125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dirty="0">
              <a:latin typeface="Calibri" panose="020F0502020204030204" pitchFamily="34" charset="0"/>
              <a:cs typeface="Calibri" panose="020F0502020204030204" pitchFamily="34" charset="0"/>
            </a:rPr>
            <a:t>RFM Analysis is a marketing framework that is used to understand and analyze customer behavior based on the above three factors RECENCY, Frequency, and Monetary.</a:t>
          </a:r>
          <a:endParaRPr lang="en-US" sz="1300" kern="1200" dirty="0">
            <a:latin typeface="Calibri" panose="020F0502020204030204" pitchFamily="34" charset="0"/>
            <a:cs typeface="Calibri" panose="020F0502020204030204" pitchFamily="34" charset="0"/>
          </a:endParaRPr>
        </a:p>
      </dsp:txBody>
      <dsp:txXfrm>
        <a:off x="16115" y="2254215"/>
        <a:ext cx="3611250" cy="810000"/>
      </dsp:txXfrm>
    </dsp:sp>
    <dsp:sp modelId="{FEBCFC30-136A-49F9-94D4-FE51276B1448}">
      <dsp:nvSpPr>
        <dsp:cNvPr id="0" name=""/>
        <dsp:cNvSpPr/>
      </dsp:nvSpPr>
      <dsp:spPr>
        <a:xfrm>
          <a:off x="5252428" y="199288"/>
          <a:ext cx="1625062" cy="1625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33806A-E5B7-4928-85D0-F7D272C3603D}">
      <dsp:nvSpPr>
        <dsp:cNvPr id="0" name=""/>
        <dsp:cNvSpPr/>
      </dsp:nvSpPr>
      <dsp:spPr>
        <a:xfrm>
          <a:off x="4259334" y="2254215"/>
          <a:ext cx="361125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dirty="0">
              <a:latin typeface="Calibri" panose="020F0502020204030204" pitchFamily="34" charset="0"/>
              <a:cs typeface="Calibri" panose="020F0502020204030204" pitchFamily="34" charset="0"/>
            </a:rPr>
            <a:t>The RFM Analysis will help the businesses to segment their customer base into different homogenous groups so that they can engage with each group with different targeted marketing strategies.</a:t>
          </a:r>
          <a:endParaRPr lang="en-US" sz="1300" kern="1200" dirty="0">
            <a:latin typeface="Calibri" panose="020F0502020204030204" pitchFamily="34" charset="0"/>
            <a:cs typeface="Calibri" panose="020F0502020204030204" pitchFamily="34" charset="0"/>
          </a:endParaRPr>
        </a:p>
      </dsp:txBody>
      <dsp:txXfrm>
        <a:off x="4259334" y="2254215"/>
        <a:ext cx="3611250" cy="81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F0459-9CEF-4A57-9D45-BEF51A800213}">
      <dsp:nvSpPr>
        <dsp:cNvPr id="0" name=""/>
        <dsp:cNvSpPr/>
      </dsp:nvSpPr>
      <dsp:spPr>
        <a:xfrm>
          <a:off x="353" y="826329"/>
          <a:ext cx="558731" cy="55873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6A54A6-5897-42C3-94B2-8B38F37D667D}">
      <dsp:nvSpPr>
        <dsp:cNvPr id="0" name=""/>
        <dsp:cNvSpPr/>
      </dsp:nvSpPr>
      <dsp:spPr>
        <a:xfrm>
          <a:off x="117687" y="943662"/>
          <a:ext cx="324064" cy="3240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58C2FB-D8E8-467A-A316-F61D78387D1C}">
      <dsp:nvSpPr>
        <dsp:cNvPr id="0" name=""/>
        <dsp:cNvSpPr/>
      </dsp:nvSpPr>
      <dsp:spPr>
        <a:xfrm>
          <a:off x="678813" y="826329"/>
          <a:ext cx="1317009" cy="558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dirty="0"/>
            <a:t>Adjustments in RFM assessments may signify modifications in consumer preferences, satisfaction, or market conditions. </a:t>
          </a:r>
          <a:endParaRPr lang="en-US" sz="1100" kern="1200" dirty="0"/>
        </a:p>
      </dsp:txBody>
      <dsp:txXfrm>
        <a:off x="678813" y="826329"/>
        <a:ext cx="1317009" cy="558731"/>
      </dsp:txXfrm>
    </dsp:sp>
    <dsp:sp modelId="{BA28CB1A-9652-4567-B9E5-35163CD4C10D}">
      <dsp:nvSpPr>
        <dsp:cNvPr id="0" name=""/>
        <dsp:cNvSpPr/>
      </dsp:nvSpPr>
      <dsp:spPr>
        <a:xfrm>
          <a:off x="2225301" y="826329"/>
          <a:ext cx="558731" cy="55873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2ADC70-1591-4DE7-AC23-7B1E5C479C14}">
      <dsp:nvSpPr>
        <dsp:cNvPr id="0" name=""/>
        <dsp:cNvSpPr/>
      </dsp:nvSpPr>
      <dsp:spPr>
        <a:xfrm>
          <a:off x="2342635" y="943662"/>
          <a:ext cx="324064" cy="3240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63C8FE-2C13-4C6B-BC00-576315E21E38}">
      <dsp:nvSpPr>
        <dsp:cNvPr id="0" name=""/>
        <dsp:cNvSpPr/>
      </dsp:nvSpPr>
      <dsp:spPr>
        <a:xfrm>
          <a:off x="2903760" y="826329"/>
          <a:ext cx="1317009" cy="558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identifies various customer segments with unique buying habits.</a:t>
          </a:r>
          <a:endParaRPr lang="en-US" sz="1100" kern="1200"/>
        </a:p>
      </dsp:txBody>
      <dsp:txXfrm>
        <a:off x="2903760" y="826329"/>
        <a:ext cx="1317009" cy="558731"/>
      </dsp:txXfrm>
    </dsp:sp>
    <dsp:sp modelId="{D11DA704-3518-46B0-8682-7D9AE68DA5AB}">
      <dsp:nvSpPr>
        <dsp:cNvPr id="0" name=""/>
        <dsp:cNvSpPr/>
      </dsp:nvSpPr>
      <dsp:spPr>
        <a:xfrm>
          <a:off x="353" y="1901164"/>
          <a:ext cx="558731" cy="55873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21315B-688E-49E4-9103-ACEB17C6334A}">
      <dsp:nvSpPr>
        <dsp:cNvPr id="0" name=""/>
        <dsp:cNvSpPr/>
      </dsp:nvSpPr>
      <dsp:spPr>
        <a:xfrm>
          <a:off x="117687" y="2018498"/>
          <a:ext cx="324064" cy="3240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A5BE7-CF3E-4BAE-AED1-F3CE347AC8C5}">
      <dsp:nvSpPr>
        <dsp:cNvPr id="0" name=""/>
        <dsp:cNvSpPr/>
      </dsp:nvSpPr>
      <dsp:spPr>
        <a:xfrm>
          <a:off x="678813" y="1901164"/>
          <a:ext cx="1317009" cy="558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makes it possible to implement focused strategies to keep and grow revenue from valuable consumers.</a:t>
          </a:r>
          <a:endParaRPr lang="en-US" sz="1100" kern="1200"/>
        </a:p>
      </dsp:txBody>
      <dsp:txXfrm>
        <a:off x="678813" y="1901164"/>
        <a:ext cx="1317009" cy="558731"/>
      </dsp:txXfrm>
    </dsp:sp>
    <dsp:sp modelId="{881C27FD-C68A-4F76-A086-7A6BC2655FD9}">
      <dsp:nvSpPr>
        <dsp:cNvPr id="0" name=""/>
        <dsp:cNvSpPr/>
      </dsp:nvSpPr>
      <dsp:spPr>
        <a:xfrm>
          <a:off x="2225301" y="1901164"/>
          <a:ext cx="558731" cy="55873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AD6848-9087-4DE6-9AB4-920AA4E64EDC}">
      <dsp:nvSpPr>
        <dsp:cNvPr id="0" name=""/>
        <dsp:cNvSpPr/>
      </dsp:nvSpPr>
      <dsp:spPr>
        <a:xfrm>
          <a:off x="2342635" y="2018498"/>
          <a:ext cx="324064" cy="3240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226099-A2E4-45C0-847C-EEA11AE7E037}">
      <dsp:nvSpPr>
        <dsp:cNvPr id="0" name=""/>
        <dsp:cNvSpPr/>
      </dsp:nvSpPr>
      <dsp:spPr>
        <a:xfrm>
          <a:off x="2903760" y="1901164"/>
          <a:ext cx="1317009" cy="558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increases conversion rates and consumer engagement with customized premonition .</a:t>
          </a:r>
          <a:endParaRPr lang="en-US" sz="1100" kern="1200"/>
        </a:p>
      </dsp:txBody>
      <dsp:txXfrm>
        <a:off x="2903760" y="1901164"/>
        <a:ext cx="1317009" cy="55873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AD30-7869-D7C0-ECCC-89CD5984B44A}"/>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a16="http://schemas.microsoft.com/office/drawing/2014/main" id="{3F702757-91A5-247A-88A0-DD50181524D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6B67034-9C03-0DFA-28E5-ACC7062D1751}"/>
              </a:ext>
            </a:extLst>
          </p:cNvPr>
          <p:cNvSpPr>
            <a:spLocks noGrp="1"/>
          </p:cNvSpPr>
          <p:nvPr>
            <p:ph type="dt" sz="half" idx="10"/>
          </p:nvPr>
        </p:nvSpPr>
        <p:spPr/>
        <p:txBody>
          <a:bodyPr/>
          <a:lstStyle/>
          <a:p>
            <a:fld id="{C771A33A-6207-4882-90C4-067EB2BA59EC}" type="datetimeFigureOut">
              <a:rPr lang="en-CA" smtClean="0"/>
              <a:t>2023-12-02</a:t>
            </a:fld>
            <a:endParaRPr lang="en-CA"/>
          </a:p>
        </p:txBody>
      </p:sp>
      <p:sp>
        <p:nvSpPr>
          <p:cNvPr id="5" name="Footer Placeholder 4">
            <a:extLst>
              <a:ext uri="{FF2B5EF4-FFF2-40B4-BE49-F238E27FC236}">
                <a16:creationId xmlns:a16="http://schemas.microsoft.com/office/drawing/2014/main" id="{8CD729EC-5CCD-461C-8004-3D2FBD9A823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89AF9E1-069C-52E7-9542-B9F27EC1F5E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0488059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4DCD-517E-83BF-6B74-025CDE1665F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9CED5C9-7C96-0932-C41A-F88BA357D8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5E95894-CED9-6206-16AB-B0EDC88BF042}"/>
              </a:ext>
            </a:extLst>
          </p:cNvPr>
          <p:cNvSpPr>
            <a:spLocks noGrp="1"/>
          </p:cNvSpPr>
          <p:nvPr>
            <p:ph type="dt" sz="half" idx="10"/>
          </p:nvPr>
        </p:nvSpPr>
        <p:spPr/>
        <p:txBody>
          <a:bodyPr/>
          <a:lstStyle/>
          <a:p>
            <a:fld id="{C771A33A-6207-4882-90C4-067EB2BA59EC}" type="datetimeFigureOut">
              <a:rPr lang="en-CA" smtClean="0"/>
              <a:t>2023-12-02</a:t>
            </a:fld>
            <a:endParaRPr lang="en-CA"/>
          </a:p>
        </p:txBody>
      </p:sp>
      <p:sp>
        <p:nvSpPr>
          <p:cNvPr id="5" name="Footer Placeholder 4">
            <a:extLst>
              <a:ext uri="{FF2B5EF4-FFF2-40B4-BE49-F238E27FC236}">
                <a16:creationId xmlns:a16="http://schemas.microsoft.com/office/drawing/2014/main" id="{5074E671-C57B-D51F-3F0A-F716EBB0C8D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972CBF-0816-A5B2-1D14-AF4E7211202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128147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0F5EED-EB29-24C7-5DF1-713A127F252B}"/>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784D90B-008D-60DA-25B7-F29CD0D3F7C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F10225A-8CAC-3E38-D198-B798E77F1B79}"/>
              </a:ext>
            </a:extLst>
          </p:cNvPr>
          <p:cNvSpPr>
            <a:spLocks noGrp="1"/>
          </p:cNvSpPr>
          <p:nvPr>
            <p:ph type="dt" sz="half" idx="10"/>
          </p:nvPr>
        </p:nvSpPr>
        <p:spPr/>
        <p:txBody>
          <a:bodyPr/>
          <a:lstStyle/>
          <a:p>
            <a:fld id="{C771A33A-6207-4882-90C4-067EB2BA59EC}" type="datetimeFigureOut">
              <a:rPr lang="en-CA" smtClean="0"/>
              <a:t>2023-12-02</a:t>
            </a:fld>
            <a:endParaRPr lang="en-CA"/>
          </a:p>
        </p:txBody>
      </p:sp>
      <p:sp>
        <p:nvSpPr>
          <p:cNvPr id="5" name="Footer Placeholder 4">
            <a:extLst>
              <a:ext uri="{FF2B5EF4-FFF2-40B4-BE49-F238E27FC236}">
                <a16:creationId xmlns:a16="http://schemas.microsoft.com/office/drawing/2014/main" id="{1482950E-CCBC-448F-52E8-2A5586DDB8B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AECF70D-1D00-D3EF-A2F1-3DB964C8B7B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1277367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67671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17C15-8639-5528-C5F2-AE5842F5D79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D550202-A2B1-8991-03C0-8D3A1BCD2C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896B932-7449-82EA-41B5-BD8ACE122AD0}"/>
              </a:ext>
            </a:extLst>
          </p:cNvPr>
          <p:cNvSpPr>
            <a:spLocks noGrp="1"/>
          </p:cNvSpPr>
          <p:nvPr>
            <p:ph type="dt" sz="half" idx="10"/>
          </p:nvPr>
        </p:nvSpPr>
        <p:spPr/>
        <p:txBody>
          <a:bodyPr/>
          <a:lstStyle/>
          <a:p>
            <a:fld id="{C771A33A-6207-4882-90C4-067EB2BA59EC}" type="datetimeFigureOut">
              <a:rPr lang="en-CA" smtClean="0"/>
              <a:t>2023-12-02</a:t>
            </a:fld>
            <a:endParaRPr lang="en-CA"/>
          </a:p>
        </p:txBody>
      </p:sp>
      <p:sp>
        <p:nvSpPr>
          <p:cNvPr id="5" name="Footer Placeholder 4">
            <a:extLst>
              <a:ext uri="{FF2B5EF4-FFF2-40B4-BE49-F238E27FC236}">
                <a16:creationId xmlns:a16="http://schemas.microsoft.com/office/drawing/2014/main" id="{EA41C853-76A4-0D54-9233-F98F96438E3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90A888A-1A7D-8E3F-8493-42D081AD42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7147043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3245-1EA9-8EF6-A45B-1A710F771F92}"/>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42F9F29-985E-6BB7-0F2A-ACD38D4A512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ED623C-CFA7-A1A1-C420-91538A66D7A4}"/>
              </a:ext>
            </a:extLst>
          </p:cNvPr>
          <p:cNvSpPr>
            <a:spLocks noGrp="1"/>
          </p:cNvSpPr>
          <p:nvPr>
            <p:ph type="dt" sz="half" idx="10"/>
          </p:nvPr>
        </p:nvSpPr>
        <p:spPr/>
        <p:txBody>
          <a:bodyPr/>
          <a:lstStyle/>
          <a:p>
            <a:fld id="{C771A33A-6207-4882-90C4-067EB2BA59EC}" type="datetimeFigureOut">
              <a:rPr lang="en-CA" smtClean="0"/>
              <a:t>2023-12-02</a:t>
            </a:fld>
            <a:endParaRPr lang="en-CA"/>
          </a:p>
        </p:txBody>
      </p:sp>
      <p:sp>
        <p:nvSpPr>
          <p:cNvPr id="5" name="Footer Placeholder 4">
            <a:extLst>
              <a:ext uri="{FF2B5EF4-FFF2-40B4-BE49-F238E27FC236}">
                <a16:creationId xmlns:a16="http://schemas.microsoft.com/office/drawing/2014/main" id="{57411177-3B8E-870E-13D0-E419467E44C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D049432-90DE-CAF8-D72F-AA8B7E04C8D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7233109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7E0EE-1C0F-3BEC-2F85-334FF76CDD3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849D0EA-AB15-EAA4-D5BC-1A5578DB0F1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55B5544-1745-450F-E673-CA09A0C805E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0C8D506-C935-1F6D-539D-0C2372CFF105}"/>
              </a:ext>
            </a:extLst>
          </p:cNvPr>
          <p:cNvSpPr>
            <a:spLocks noGrp="1"/>
          </p:cNvSpPr>
          <p:nvPr>
            <p:ph type="dt" sz="half" idx="10"/>
          </p:nvPr>
        </p:nvSpPr>
        <p:spPr/>
        <p:txBody>
          <a:bodyPr/>
          <a:lstStyle/>
          <a:p>
            <a:fld id="{C771A33A-6207-4882-90C4-067EB2BA59EC}" type="datetimeFigureOut">
              <a:rPr lang="en-CA" smtClean="0"/>
              <a:t>2023-12-02</a:t>
            </a:fld>
            <a:endParaRPr lang="en-CA"/>
          </a:p>
        </p:txBody>
      </p:sp>
      <p:sp>
        <p:nvSpPr>
          <p:cNvPr id="6" name="Footer Placeholder 5">
            <a:extLst>
              <a:ext uri="{FF2B5EF4-FFF2-40B4-BE49-F238E27FC236}">
                <a16:creationId xmlns:a16="http://schemas.microsoft.com/office/drawing/2014/main" id="{DEE1188A-7DA6-689B-E0A9-9DED997D025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A26D842-580F-A1EB-6E5D-1CC33CE360E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8930708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BAAA1-E403-B185-FFEB-D651C055E0EB}"/>
              </a:ext>
            </a:extLst>
          </p:cNvPr>
          <p:cNvSpPr>
            <a:spLocks noGrp="1"/>
          </p:cNvSpPr>
          <p:nvPr>
            <p:ph type="title"/>
          </p:nvPr>
        </p:nvSpPr>
        <p:spPr>
          <a:xfrm>
            <a:off x="629841" y="273844"/>
            <a:ext cx="7886700" cy="994172"/>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D755C3B-3773-B906-45B9-03CE17AD7B6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3CDD0EE-7899-ED29-2031-067F1AF37AA5}"/>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850925C-F0DC-9ACA-D0E0-60A1158B788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90CFA28-7D91-3777-E270-E1EC5BD135B6}"/>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0A1C4250-D487-2445-17D2-0ED3A80D018B}"/>
              </a:ext>
            </a:extLst>
          </p:cNvPr>
          <p:cNvSpPr>
            <a:spLocks noGrp="1"/>
          </p:cNvSpPr>
          <p:nvPr>
            <p:ph type="dt" sz="half" idx="10"/>
          </p:nvPr>
        </p:nvSpPr>
        <p:spPr/>
        <p:txBody>
          <a:bodyPr/>
          <a:lstStyle/>
          <a:p>
            <a:fld id="{C771A33A-6207-4882-90C4-067EB2BA59EC}" type="datetimeFigureOut">
              <a:rPr lang="en-CA" smtClean="0"/>
              <a:t>2023-12-02</a:t>
            </a:fld>
            <a:endParaRPr lang="en-CA"/>
          </a:p>
        </p:txBody>
      </p:sp>
      <p:sp>
        <p:nvSpPr>
          <p:cNvPr id="8" name="Footer Placeholder 7">
            <a:extLst>
              <a:ext uri="{FF2B5EF4-FFF2-40B4-BE49-F238E27FC236}">
                <a16:creationId xmlns:a16="http://schemas.microsoft.com/office/drawing/2014/main" id="{35AEA855-C952-DBD9-4FF7-28190F5AB650}"/>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9AA4F40-6C26-EC2E-DF4B-CDFF31FE8ED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658291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BDB29-0B0F-CA41-8CC9-4ACDF418240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47EE644-0096-6A0E-EB0C-2CBDCDD2BAF3}"/>
              </a:ext>
            </a:extLst>
          </p:cNvPr>
          <p:cNvSpPr>
            <a:spLocks noGrp="1"/>
          </p:cNvSpPr>
          <p:nvPr>
            <p:ph type="dt" sz="half" idx="10"/>
          </p:nvPr>
        </p:nvSpPr>
        <p:spPr/>
        <p:txBody>
          <a:bodyPr/>
          <a:lstStyle/>
          <a:p>
            <a:fld id="{C771A33A-6207-4882-90C4-067EB2BA59EC}" type="datetimeFigureOut">
              <a:rPr lang="en-CA" smtClean="0"/>
              <a:t>2023-12-02</a:t>
            </a:fld>
            <a:endParaRPr lang="en-CA"/>
          </a:p>
        </p:txBody>
      </p:sp>
      <p:sp>
        <p:nvSpPr>
          <p:cNvPr id="4" name="Footer Placeholder 3">
            <a:extLst>
              <a:ext uri="{FF2B5EF4-FFF2-40B4-BE49-F238E27FC236}">
                <a16:creationId xmlns:a16="http://schemas.microsoft.com/office/drawing/2014/main" id="{34720C96-0D6D-6BAF-C1F2-0C44DBF3546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6DEF914-B384-1A89-75CE-171DDE337E4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5969065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4FBBDF-7E74-749C-E361-D552B35E0A40}"/>
              </a:ext>
            </a:extLst>
          </p:cNvPr>
          <p:cNvSpPr>
            <a:spLocks noGrp="1"/>
          </p:cNvSpPr>
          <p:nvPr>
            <p:ph type="dt" sz="half" idx="10"/>
          </p:nvPr>
        </p:nvSpPr>
        <p:spPr/>
        <p:txBody>
          <a:bodyPr/>
          <a:lstStyle/>
          <a:p>
            <a:fld id="{C771A33A-6207-4882-90C4-067EB2BA59EC}" type="datetimeFigureOut">
              <a:rPr lang="en-CA" smtClean="0"/>
              <a:t>2023-12-02</a:t>
            </a:fld>
            <a:endParaRPr lang="en-CA"/>
          </a:p>
        </p:txBody>
      </p:sp>
      <p:sp>
        <p:nvSpPr>
          <p:cNvPr id="3" name="Footer Placeholder 2">
            <a:extLst>
              <a:ext uri="{FF2B5EF4-FFF2-40B4-BE49-F238E27FC236}">
                <a16:creationId xmlns:a16="http://schemas.microsoft.com/office/drawing/2014/main" id="{4C26ADC6-55D7-1F4D-8D16-2895521D64F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6DABA41-B74D-BE43-42BC-6D6318B5FDA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51887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D4EB4-5CDA-6643-07FA-C67CE8D8098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575BFBD-B7DC-A253-BB9D-BC0EA698B2F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82D3BC00-210D-0AE9-1AB1-42C522CCD1A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FD304C1-C91A-CEDC-F70F-C29CE95A4547}"/>
              </a:ext>
            </a:extLst>
          </p:cNvPr>
          <p:cNvSpPr>
            <a:spLocks noGrp="1"/>
          </p:cNvSpPr>
          <p:nvPr>
            <p:ph type="dt" sz="half" idx="10"/>
          </p:nvPr>
        </p:nvSpPr>
        <p:spPr/>
        <p:txBody>
          <a:bodyPr/>
          <a:lstStyle/>
          <a:p>
            <a:fld id="{C771A33A-6207-4882-90C4-067EB2BA59EC}" type="datetimeFigureOut">
              <a:rPr lang="en-CA" smtClean="0"/>
              <a:t>2023-12-02</a:t>
            </a:fld>
            <a:endParaRPr lang="en-CA"/>
          </a:p>
        </p:txBody>
      </p:sp>
      <p:sp>
        <p:nvSpPr>
          <p:cNvPr id="6" name="Footer Placeholder 5">
            <a:extLst>
              <a:ext uri="{FF2B5EF4-FFF2-40B4-BE49-F238E27FC236}">
                <a16:creationId xmlns:a16="http://schemas.microsoft.com/office/drawing/2014/main" id="{07589B36-602D-9639-763D-D291BBC4540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4DFAA92-25D5-4B20-8E86-E973D8852B4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5850794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2901A-108A-DA71-F3B5-101C3E31ACD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54A279D-1198-9F62-CFC8-15C60DDD037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a:extLst>
              <a:ext uri="{FF2B5EF4-FFF2-40B4-BE49-F238E27FC236}">
                <a16:creationId xmlns:a16="http://schemas.microsoft.com/office/drawing/2014/main" id="{470504E0-68E8-6445-E29A-21D19B8F2BF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22C3CD2-E424-66BC-23F5-D1D1BAF3FE70}"/>
              </a:ext>
            </a:extLst>
          </p:cNvPr>
          <p:cNvSpPr>
            <a:spLocks noGrp="1"/>
          </p:cNvSpPr>
          <p:nvPr>
            <p:ph type="dt" sz="half" idx="10"/>
          </p:nvPr>
        </p:nvSpPr>
        <p:spPr/>
        <p:txBody>
          <a:bodyPr/>
          <a:lstStyle/>
          <a:p>
            <a:fld id="{C771A33A-6207-4882-90C4-067EB2BA59EC}" type="datetimeFigureOut">
              <a:rPr lang="en-CA" smtClean="0"/>
              <a:t>2023-12-02</a:t>
            </a:fld>
            <a:endParaRPr lang="en-CA"/>
          </a:p>
        </p:txBody>
      </p:sp>
      <p:sp>
        <p:nvSpPr>
          <p:cNvPr id="6" name="Footer Placeholder 5">
            <a:extLst>
              <a:ext uri="{FF2B5EF4-FFF2-40B4-BE49-F238E27FC236}">
                <a16:creationId xmlns:a16="http://schemas.microsoft.com/office/drawing/2014/main" id="{FFD177A1-0B08-5B05-6392-7CC1C5A27B8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67E8799-954D-32A7-E11A-2CE1F1E0170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204687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0948BC-710E-0B32-5E82-1CD7805CBE6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9E28728-EA8D-291F-4CDB-240EA7EE8DD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99FA084-1B4D-BBA0-D99B-C4E006FBDA0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71A33A-6207-4882-90C4-067EB2BA59EC}" type="datetimeFigureOut">
              <a:rPr lang="en-CA" smtClean="0"/>
              <a:t>2023-12-02</a:t>
            </a:fld>
            <a:endParaRPr lang="en-CA"/>
          </a:p>
        </p:txBody>
      </p:sp>
      <p:sp>
        <p:nvSpPr>
          <p:cNvPr id="5" name="Footer Placeholder 4">
            <a:extLst>
              <a:ext uri="{FF2B5EF4-FFF2-40B4-BE49-F238E27FC236}">
                <a16:creationId xmlns:a16="http://schemas.microsoft.com/office/drawing/2014/main" id="{0D1FB8C3-AC8A-9925-4793-E6FC2C3902F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C05413A6-270B-5785-B671-DF256573121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23983756"/>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 id="2147484106"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5.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data.world/ahmedmnif150/walmart-retail-dataset/workspace/file?filename=Walmart-Retail-Dataset.csv"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and person looking at a graph on a wall&#10;&#10;Description automatically generated">
            <a:extLst>
              <a:ext uri="{FF2B5EF4-FFF2-40B4-BE49-F238E27FC236}">
                <a16:creationId xmlns:a16="http://schemas.microsoft.com/office/drawing/2014/main" id="{5B8B976E-D7DB-584D-E9EC-E2B22CA48F08}"/>
              </a:ext>
            </a:extLst>
          </p:cNvPr>
          <p:cNvPicPr>
            <a:picLocks noGrp="1" noChangeAspect="1"/>
          </p:cNvPicPr>
          <p:nvPr>
            <p:ph idx="1"/>
          </p:nvPr>
        </p:nvPicPr>
        <p:blipFill rotWithShape="1">
          <a:blip r:embed="rId2">
            <a:alphaModFix amt="40000"/>
          </a:blip>
          <a:srcRect t="3846"/>
          <a:stretch/>
        </p:blipFill>
        <p:spPr>
          <a:xfrm>
            <a:off x="20" y="10"/>
            <a:ext cx="9143979" cy="5143490"/>
          </a:xfrm>
          <a:prstGeom prst="rect">
            <a:avLst/>
          </a:prstGeom>
        </p:spPr>
      </p:pic>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0105"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430901"/>
            <a:ext cx="7879842" cy="13716"/>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DE5CABF-317F-AE80-850B-F0AA27A39E0F}"/>
              </a:ext>
            </a:extLst>
          </p:cNvPr>
          <p:cNvSpPr txBox="1"/>
          <p:nvPr/>
        </p:nvSpPr>
        <p:spPr>
          <a:xfrm>
            <a:off x="630936" y="2626614"/>
            <a:ext cx="7879842" cy="2002536"/>
          </a:xfrm>
          <a:prstGeom prst="rect">
            <a:avLst/>
          </a:prstGeom>
        </p:spPr>
        <p:txBody>
          <a:bodyPr vert="horz" lIns="91440" tIns="45720" rIns="91440" bIns="45720" rtlCol="0">
            <a:normAutofit/>
          </a:bodyPr>
          <a:lstStyle/>
          <a:p>
            <a:pPr marL="228600" indent="-228600">
              <a:spcBef>
                <a:spcPts val="3000"/>
              </a:spcBef>
              <a:spcAft>
                <a:spcPts val="400"/>
              </a:spcAft>
            </a:pPr>
            <a:r>
              <a:rPr lang="en-US" sz="1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Title: WALMART RETAIL – DATA ANALYSIS (</a:t>
            </a:r>
            <a:r>
              <a:rPr lang="en-US" sz="1800" b="1" i="0" dirty="0">
                <a:solidFill>
                  <a:schemeClr val="bg1"/>
                </a:solidFill>
                <a:effectLst/>
                <a:latin typeface="Calibri" panose="020F0502020204030204" pitchFamily="34" charset="0"/>
                <a:cs typeface="Calibri" panose="020F0502020204030204" pitchFamily="34" charset="0"/>
              </a:rPr>
              <a:t>Customer Behavior Analysis) </a:t>
            </a:r>
            <a:endParaRPr lang="en-CA" sz="1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8" name="TextBox 7">
            <a:extLst>
              <a:ext uri="{FF2B5EF4-FFF2-40B4-BE49-F238E27FC236}">
                <a16:creationId xmlns:a16="http://schemas.microsoft.com/office/drawing/2014/main" id="{DC0101F0-1230-0660-46BF-CD04CAB02A96}"/>
              </a:ext>
            </a:extLst>
          </p:cNvPr>
          <p:cNvSpPr txBox="1"/>
          <p:nvPr/>
        </p:nvSpPr>
        <p:spPr>
          <a:xfrm>
            <a:off x="630936" y="1876898"/>
            <a:ext cx="4663440" cy="369332"/>
          </a:xfrm>
          <a:prstGeom prst="rect">
            <a:avLst/>
          </a:prstGeom>
          <a:noFill/>
        </p:spPr>
        <p:txBody>
          <a:bodyPr wrap="square">
            <a:spAutoFit/>
          </a:bodyPr>
          <a:lstStyle/>
          <a:p>
            <a:pPr marL="0" lvl="0" indent="0" rtl="0">
              <a:spcBef>
                <a:spcPts val="0"/>
              </a:spcBef>
              <a:spcAft>
                <a:spcPts val="1600"/>
              </a:spcAft>
              <a:buNone/>
            </a:pPr>
            <a:r>
              <a:rPr lang="en-CA" sz="1800" b="1" dirty="0">
                <a:solidFill>
                  <a:schemeClr val="bg1"/>
                </a:solidFill>
                <a:latin typeface="Calibri" panose="020F0502020204030204" pitchFamily="34" charset="0"/>
                <a:cs typeface="Calibri" panose="020F0502020204030204" pitchFamily="34" charset="0"/>
              </a:rPr>
              <a:t>Dharmik Patel  -            0813537</a:t>
            </a:r>
          </a:p>
        </p:txBody>
      </p:sp>
    </p:spTree>
    <p:extLst>
      <p:ext uri="{BB962C8B-B14F-4D97-AF65-F5344CB8AC3E}">
        <p14:creationId xmlns:p14="http://schemas.microsoft.com/office/powerpoint/2010/main" val="2869815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s and plots layered on a blue digital screen">
            <a:extLst>
              <a:ext uri="{FF2B5EF4-FFF2-40B4-BE49-F238E27FC236}">
                <a16:creationId xmlns:a16="http://schemas.microsoft.com/office/drawing/2014/main" id="{755445E0-5D42-319E-025E-0DA0D27E466E}"/>
              </a:ext>
            </a:extLst>
          </p:cNvPr>
          <p:cNvPicPr>
            <a:picLocks noChangeAspect="1"/>
          </p:cNvPicPr>
          <p:nvPr/>
        </p:nvPicPr>
        <p:blipFill rotWithShape="1">
          <a:blip r:embed="rId2">
            <a:duotone>
              <a:schemeClr val="bg2">
                <a:shade val="45000"/>
                <a:satMod val="135000"/>
              </a:schemeClr>
              <a:prstClr val="white"/>
            </a:duotone>
          </a:blip>
          <a:srcRect t="12071" r="9091" b="19747"/>
          <a:stretch/>
        </p:blipFill>
        <p:spPr>
          <a:xfrm>
            <a:off x="20" y="10"/>
            <a:ext cx="9143980" cy="51434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364105-59EB-AA73-DA7D-B9EC0D99A5D9}"/>
              </a:ext>
            </a:extLst>
          </p:cNvPr>
          <p:cNvSpPr>
            <a:spLocks noGrp="1"/>
          </p:cNvSpPr>
          <p:nvPr>
            <p:ph type="title"/>
          </p:nvPr>
        </p:nvSpPr>
        <p:spPr>
          <a:xfrm>
            <a:off x="628650" y="273843"/>
            <a:ext cx="7886700" cy="994173"/>
          </a:xfrm>
        </p:spPr>
        <p:txBody>
          <a:bodyPr>
            <a:normAutofit fontScale="90000"/>
          </a:bodyPr>
          <a:lstStyle/>
          <a:p>
            <a:r>
              <a:rPr lang="en-US" sz="3600" b="1" i="0" u="sng" dirty="0">
                <a:latin typeface="Calibri" panose="020F0502020204030204" pitchFamily="34" charset="0"/>
                <a:cs typeface="Calibri" panose="020F0502020204030204" pitchFamily="34" charset="0"/>
              </a:rPr>
              <a:t>RFM Analysis </a:t>
            </a:r>
            <a:br>
              <a:rPr lang="en-US" sz="1600" dirty="0"/>
            </a:br>
            <a:br>
              <a:rPr lang="en-CA" sz="3100" b="0" i="0" u="sng" dirty="0">
                <a:effectLst/>
                <a:latin typeface="Lato" panose="020F0502020204030203" pitchFamily="34" charset="0"/>
              </a:rPr>
            </a:br>
            <a:endParaRPr lang="en-CA" sz="3100" u="sng" dirty="0"/>
          </a:p>
        </p:txBody>
      </p:sp>
      <p:graphicFrame>
        <p:nvGraphicFramePr>
          <p:cNvPr id="5" name="Content Placeholder 2">
            <a:extLst>
              <a:ext uri="{FF2B5EF4-FFF2-40B4-BE49-F238E27FC236}">
                <a16:creationId xmlns:a16="http://schemas.microsoft.com/office/drawing/2014/main" id="{19A774D3-E531-1E03-1C9D-BE95928F6820}"/>
              </a:ext>
            </a:extLst>
          </p:cNvPr>
          <p:cNvGraphicFramePr>
            <a:graphicFrameLocks noGrp="1"/>
          </p:cNvGraphicFramePr>
          <p:nvPr>
            <p:ph idx="1"/>
            <p:extLst>
              <p:ext uri="{D42A27DB-BD31-4B8C-83A1-F6EECF244321}">
                <p14:modId xmlns:p14="http://schemas.microsoft.com/office/powerpoint/2010/main" val="1024559047"/>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842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6" name="Rectangle 10255">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distribution of frequency&#10;&#10;Description automatically generated">
            <a:extLst>
              <a:ext uri="{FF2B5EF4-FFF2-40B4-BE49-F238E27FC236}">
                <a16:creationId xmlns:a16="http://schemas.microsoft.com/office/drawing/2014/main" id="{8C2803F1-F1EA-4AD3-E1C2-D3095EB29A36}"/>
              </a:ext>
            </a:extLst>
          </p:cNvPr>
          <p:cNvPicPr>
            <a:picLocks noChangeAspect="1"/>
          </p:cNvPicPr>
          <p:nvPr/>
        </p:nvPicPr>
        <p:blipFill>
          <a:blip r:embed="rId2"/>
          <a:stretch>
            <a:fillRect/>
          </a:stretch>
        </p:blipFill>
        <p:spPr>
          <a:xfrm>
            <a:off x="545652" y="342900"/>
            <a:ext cx="8098417" cy="2591493"/>
          </a:xfrm>
          <a:prstGeom prst="rect">
            <a:avLst/>
          </a:prstGeom>
        </p:spPr>
      </p:pic>
      <p:sp>
        <p:nvSpPr>
          <p:cNvPr id="3" name="TextBox 2">
            <a:extLst>
              <a:ext uri="{FF2B5EF4-FFF2-40B4-BE49-F238E27FC236}">
                <a16:creationId xmlns:a16="http://schemas.microsoft.com/office/drawing/2014/main" id="{CBA2F776-36B6-99FF-F89A-0274C761590B}"/>
              </a:ext>
            </a:extLst>
          </p:cNvPr>
          <p:cNvSpPr txBox="1"/>
          <p:nvPr/>
        </p:nvSpPr>
        <p:spPr>
          <a:xfrm>
            <a:off x="545653" y="3077738"/>
            <a:ext cx="8065610" cy="1444956"/>
          </a:xfrm>
          <a:prstGeom prst="rect">
            <a:avLst/>
          </a:prstGeom>
        </p:spPr>
        <p:txBody>
          <a:bodyPr vert="horz" lIns="91440" tIns="45720" rIns="91440" bIns="45720" rtlCol="0" anchor="t">
            <a:normAutofit fontScale="47500" lnSpcReduction="20000"/>
          </a:bodyPr>
          <a:lstStyle/>
          <a:p>
            <a:pPr>
              <a:lnSpc>
                <a:spcPct val="90000"/>
              </a:lnSpc>
              <a:spcAft>
                <a:spcPts val="600"/>
              </a:spcAft>
            </a:pPr>
            <a:r>
              <a:rPr lang="en-US" sz="2100" b="1" dirty="0">
                <a:latin typeface="Calibri" panose="020F0502020204030204" pitchFamily="34" charset="0"/>
                <a:cs typeface="Calibri" panose="020F0502020204030204" pitchFamily="34" charset="0"/>
              </a:rPr>
              <a:t>Analysis : </a:t>
            </a:r>
          </a:p>
          <a:p>
            <a:pPr>
              <a:lnSpc>
                <a:spcPct val="90000"/>
              </a:lnSpc>
              <a:spcAft>
                <a:spcPts val="600"/>
              </a:spcAft>
            </a:pPr>
            <a:r>
              <a:rPr lang="en-US" sz="2100" dirty="0">
                <a:latin typeface="Calibri" panose="020F0502020204030204" pitchFamily="34" charset="0"/>
                <a:cs typeface="Calibri" panose="020F0502020204030204" pitchFamily="34" charset="0"/>
              </a:rPr>
              <a:t>customers are divided into three categories based on the Recency, Frequency, and Monetary determined RFM score: those who are at risk, those who are our top customers, and those who require attention so that we can track changes in their behavior of  the customers. </a:t>
            </a:r>
            <a:endParaRPr lang="en-US" sz="2100" b="1" dirty="0">
              <a:latin typeface="Calibri" panose="020F0502020204030204" pitchFamily="34" charset="0"/>
              <a:cs typeface="Calibri" panose="020F0502020204030204" pitchFamily="34" charset="0"/>
            </a:endParaRPr>
          </a:p>
          <a:p>
            <a:pPr>
              <a:lnSpc>
                <a:spcPct val="90000"/>
              </a:lnSpc>
              <a:spcAft>
                <a:spcPts val="600"/>
              </a:spcAft>
            </a:pPr>
            <a:endParaRPr lang="en-US" sz="2100" b="1" dirty="0">
              <a:latin typeface="Calibri" panose="020F0502020204030204" pitchFamily="34" charset="0"/>
              <a:cs typeface="Calibri" panose="020F0502020204030204" pitchFamily="34" charset="0"/>
            </a:endParaRPr>
          </a:p>
          <a:p>
            <a:pPr>
              <a:lnSpc>
                <a:spcPct val="90000"/>
              </a:lnSpc>
              <a:spcAft>
                <a:spcPts val="600"/>
              </a:spcAft>
            </a:pPr>
            <a:r>
              <a:rPr lang="en-US" sz="2100" b="1" dirty="0">
                <a:latin typeface="Calibri" panose="020F0502020204030204" pitchFamily="34" charset="0"/>
                <a:cs typeface="Calibri" panose="020F0502020204030204" pitchFamily="34" charset="0"/>
              </a:rPr>
              <a:t>Recommendations</a:t>
            </a:r>
            <a:r>
              <a:rPr lang="en-US" sz="2100" dirty="0">
                <a:latin typeface="Calibri" panose="020F0502020204030204" pitchFamily="34" charset="0"/>
                <a:cs typeface="Calibri" panose="020F0502020204030204" pitchFamily="34" charset="0"/>
              </a:rPr>
              <a:t>: </a:t>
            </a:r>
          </a:p>
          <a:p>
            <a:pPr indent="-228600">
              <a:lnSpc>
                <a:spcPct val="90000"/>
              </a:lnSpc>
              <a:spcAft>
                <a:spcPts val="600"/>
              </a:spcAft>
              <a:buFont typeface="Arial" panose="020B0604020202020204" pitchFamily="34" charset="0"/>
              <a:buChar char="•"/>
            </a:pPr>
            <a:r>
              <a:rPr lang="en-US" sz="2100" dirty="0">
                <a:latin typeface="Calibri" panose="020F0502020204030204" pitchFamily="34" charset="0"/>
                <a:cs typeface="Calibri" panose="020F0502020204030204" pitchFamily="34" charset="0"/>
              </a:rPr>
              <a:t>Observe how RFM measurements change with the seasons or in reaction to special offers or occasions.</a:t>
            </a:r>
          </a:p>
          <a:p>
            <a:pPr indent="-228600">
              <a:lnSpc>
                <a:spcPct val="90000"/>
              </a:lnSpc>
              <a:spcAft>
                <a:spcPts val="600"/>
              </a:spcAft>
              <a:buFont typeface="Arial" panose="020B0604020202020204" pitchFamily="34" charset="0"/>
              <a:buChar char="•"/>
            </a:pPr>
            <a:r>
              <a:rPr lang="en-US" sz="2100" dirty="0">
                <a:latin typeface="Calibri" panose="020F0502020204030204" pitchFamily="34" charset="0"/>
                <a:cs typeface="Calibri" panose="020F0502020204030204" pitchFamily="34" charset="0"/>
              </a:rPr>
              <a:t>Make the most of these information to enhance product offerings and marketing timing.</a:t>
            </a:r>
          </a:p>
          <a:p>
            <a:pPr indent="-228600">
              <a:lnSpc>
                <a:spcPct val="90000"/>
              </a:lnSpc>
              <a:spcAft>
                <a:spcPts val="600"/>
              </a:spcAft>
              <a:buFont typeface="Arial" panose="020B0604020202020204" pitchFamily="34" charset="0"/>
              <a:buChar char="•"/>
            </a:pPr>
            <a:endParaRPr lang="en-US" sz="700" dirty="0"/>
          </a:p>
        </p:txBody>
      </p:sp>
      <p:sp>
        <p:nvSpPr>
          <p:cNvPr id="10258" name="Rectangle 10257">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804587"/>
            <a:ext cx="9143998" cy="34633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0" name="Rectangle 10259">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5" y="4804586"/>
            <a:ext cx="3057523" cy="3482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324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6" name="Rectangle 10255">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6" name="Rectangle 10265">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8843"/>
            <a:ext cx="96012"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A group of blue and green bars&#10;&#10;Description automatically generated">
            <a:extLst>
              <a:ext uri="{FF2B5EF4-FFF2-40B4-BE49-F238E27FC236}">
                <a16:creationId xmlns:a16="http://schemas.microsoft.com/office/drawing/2014/main" id="{69DE4FEA-695A-49AB-4281-B625F0646FA2}"/>
              </a:ext>
            </a:extLst>
          </p:cNvPr>
          <p:cNvPicPr>
            <a:picLocks noChangeAspect="1"/>
          </p:cNvPicPr>
          <p:nvPr/>
        </p:nvPicPr>
        <p:blipFill>
          <a:blip r:embed="rId2"/>
          <a:stretch>
            <a:fillRect/>
          </a:stretch>
        </p:blipFill>
        <p:spPr>
          <a:xfrm>
            <a:off x="354648" y="1144057"/>
            <a:ext cx="5026914" cy="3229792"/>
          </a:xfrm>
          <a:prstGeom prst="rect">
            <a:avLst/>
          </a:prstGeom>
        </p:spPr>
      </p:pic>
      <p:sp useBgFill="1">
        <p:nvSpPr>
          <p:cNvPr id="10260" name="Rectangle 10259">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7850" y="1291441"/>
            <a:ext cx="3163824" cy="339042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BA2F776-36B6-99FF-F89A-0274C761590B}"/>
              </a:ext>
            </a:extLst>
          </p:cNvPr>
          <p:cNvSpPr txBox="1"/>
          <p:nvPr/>
        </p:nvSpPr>
        <p:spPr>
          <a:xfrm>
            <a:off x="5954064" y="1515618"/>
            <a:ext cx="2591322" cy="2969514"/>
          </a:xfrm>
          <a:prstGeom prst="rect">
            <a:avLst/>
          </a:prstGeom>
        </p:spPr>
        <p:txBody>
          <a:bodyPr vert="horz" lIns="91440" tIns="45720" rIns="91440" bIns="45720" rtlCol="0" anchor="ctr">
            <a:normAutofit/>
          </a:bodyPr>
          <a:lstStyle/>
          <a:p>
            <a:pPr>
              <a:lnSpc>
                <a:spcPct val="90000"/>
              </a:lnSpc>
              <a:spcAft>
                <a:spcPts val="600"/>
              </a:spcAft>
            </a:pPr>
            <a:r>
              <a:rPr lang="en-US" sz="1300" b="1" dirty="0">
                <a:latin typeface="Calibri" panose="020F0502020204030204" pitchFamily="34" charset="0"/>
                <a:cs typeface="Calibri" panose="020F0502020204030204" pitchFamily="34" charset="0"/>
              </a:rPr>
              <a:t>Insights</a:t>
            </a:r>
            <a:r>
              <a:rPr lang="en-US" sz="1300" dirty="0">
                <a:latin typeface="Calibri" panose="020F0502020204030204" pitchFamily="34" charset="0"/>
                <a:cs typeface="Calibri" panose="020F0502020204030204" pitchFamily="34" charset="0"/>
              </a:rPr>
              <a:t>:</a:t>
            </a:r>
          </a:p>
          <a:p>
            <a:pPr>
              <a:lnSpc>
                <a:spcPct val="90000"/>
              </a:lnSpc>
              <a:spcAft>
                <a:spcPts val="600"/>
              </a:spcAft>
            </a:pPr>
            <a:r>
              <a:rPr lang="en-US" sz="1300" dirty="0">
                <a:latin typeface="Calibri" panose="020F0502020204030204" pitchFamily="34" charset="0"/>
                <a:cs typeface="Calibri" panose="020F0502020204030204" pitchFamily="34" charset="0"/>
              </a:rPr>
              <a:t>Customers at risk have a lower RFM score opposed to top customers, who have a higher RFM score. </a:t>
            </a:r>
          </a:p>
          <a:p>
            <a:pPr>
              <a:lnSpc>
                <a:spcPct val="90000"/>
              </a:lnSpc>
              <a:spcAft>
                <a:spcPts val="600"/>
              </a:spcAft>
            </a:pPr>
            <a:r>
              <a:rPr lang="en-US" sz="1300" b="1" dirty="0">
                <a:latin typeface="Calibri" panose="020F0502020204030204" pitchFamily="34" charset="0"/>
                <a:cs typeface="Calibri" panose="020F0502020204030204" pitchFamily="34" charset="0"/>
              </a:rPr>
              <a:t>Recommendations</a:t>
            </a:r>
            <a:r>
              <a:rPr lang="en-US" sz="1300" dirty="0">
                <a:latin typeface="Calibri" panose="020F0502020204030204" pitchFamily="34" charset="0"/>
                <a:cs typeface="Calibri" panose="020F0502020204030204" pitchFamily="34" charset="0"/>
              </a:rPr>
              <a:t>: </a:t>
            </a:r>
          </a:p>
          <a:p>
            <a:pPr indent="-228600">
              <a:lnSpc>
                <a:spcPct val="90000"/>
              </a:lnSpc>
              <a:spcAft>
                <a:spcPts val="600"/>
              </a:spcAft>
              <a:buFont typeface="Arial" panose="020B0604020202020204" pitchFamily="34" charset="0"/>
              <a:buChar char="•"/>
            </a:pPr>
            <a:r>
              <a:rPr lang="en-US" sz="1300" dirty="0">
                <a:latin typeface="Calibri" panose="020F0502020204030204" pitchFamily="34" charset="0"/>
                <a:cs typeface="Calibri" panose="020F0502020204030204" pitchFamily="34" charset="0"/>
              </a:rPr>
              <a:t>Identify and address specific issues unique to each for the group to improve Profit. </a:t>
            </a:r>
          </a:p>
          <a:p>
            <a:pPr indent="-228600">
              <a:lnSpc>
                <a:spcPct val="90000"/>
              </a:lnSpc>
              <a:spcAft>
                <a:spcPts val="600"/>
              </a:spcAft>
              <a:buFont typeface="Arial" panose="020B0604020202020204" pitchFamily="34" charset="0"/>
              <a:buChar char="•"/>
            </a:pPr>
            <a:r>
              <a:rPr lang="en-US" sz="1300" dirty="0">
                <a:latin typeface="Calibri" panose="020F0502020204030204" pitchFamily="34" charset="0"/>
                <a:cs typeface="Calibri" panose="020F0502020204030204" pitchFamily="34" charset="0"/>
              </a:rPr>
              <a:t>Implement retention strategies and customer satisfaction enhancements across all areas to/maintain the high non-churn rates and potentially reduce churn even further.</a:t>
            </a:r>
          </a:p>
        </p:txBody>
      </p:sp>
      <p:sp>
        <p:nvSpPr>
          <p:cNvPr id="5" name="Oval 4">
            <a:extLst>
              <a:ext uri="{FF2B5EF4-FFF2-40B4-BE49-F238E27FC236}">
                <a16:creationId xmlns:a16="http://schemas.microsoft.com/office/drawing/2014/main" id="{A666E66A-E123-6AEF-2D76-618F44ADE139}"/>
              </a:ext>
            </a:extLst>
          </p:cNvPr>
          <p:cNvSpPr/>
          <p:nvPr/>
        </p:nvSpPr>
        <p:spPr>
          <a:xfrm>
            <a:off x="3850888" y="2758068"/>
            <a:ext cx="1583473" cy="86236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92369F4B-DA7B-6F1D-3A3F-5E4E32E7D9DB}"/>
              </a:ext>
            </a:extLst>
          </p:cNvPr>
          <p:cNvCxnSpPr/>
          <p:nvPr/>
        </p:nvCxnSpPr>
        <p:spPr>
          <a:xfrm flipV="1">
            <a:off x="4943707" y="1984917"/>
            <a:ext cx="1100254" cy="8103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62623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2" name="Rectangle 10261">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82342" cy="51435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graphs and charts&#10;&#10;Description automatically generated">
            <a:extLst>
              <a:ext uri="{FF2B5EF4-FFF2-40B4-BE49-F238E27FC236}">
                <a16:creationId xmlns:a16="http://schemas.microsoft.com/office/drawing/2014/main" id="{7C1D31EB-1387-1AFD-8976-0744DDE52C24}"/>
              </a:ext>
            </a:extLst>
          </p:cNvPr>
          <p:cNvPicPr>
            <a:picLocks noChangeAspect="1"/>
          </p:cNvPicPr>
          <p:nvPr/>
        </p:nvPicPr>
        <p:blipFill>
          <a:blip r:embed="rId2"/>
          <a:stretch>
            <a:fillRect/>
          </a:stretch>
        </p:blipFill>
        <p:spPr>
          <a:xfrm>
            <a:off x="124275" y="394023"/>
            <a:ext cx="5740367" cy="4062330"/>
          </a:xfrm>
          <a:prstGeom prst="rect">
            <a:avLst/>
          </a:prstGeom>
        </p:spPr>
      </p:pic>
      <p:cxnSp>
        <p:nvCxnSpPr>
          <p:cNvPr id="10263" name="Straight Connector 10262">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49542" y="653359"/>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BA2F776-36B6-99FF-F89A-0274C761590B}"/>
              </a:ext>
            </a:extLst>
          </p:cNvPr>
          <p:cNvSpPr txBox="1"/>
          <p:nvPr/>
        </p:nvSpPr>
        <p:spPr>
          <a:xfrm>
            <a:off x="6115050" y="780586"/>
            <a:ext cx="2575635" cy="3826201"/>
          </a:xfrm>
          <a:prstGeom prst="rect">
            <a:avLst/>
          </a:prstGeom>
        </p:spPr>
        <p:txBody>
          <a:bodyPr vert="horz" lIns="91440" tIns="45720" rIns="91440" bIns="45720" rtlCol="0">
            <a:normAutofit fontScale="92500" lnSpcReduction="20000"/>
          </a:bodyPr>
          <a:lstStyle/>
          <a:p>
            <a:pPr>
              <a:lnSpc>
                <a:spcPct val="90000"/>
              </a:lnSpc>
              <a:spcAft>
                <a:spcPts val="600"/>
              </a:spcAft>
            </a:pPr>
            <a:r>
              <a:rPr lang="en-US" sz="1300" b="1" dirty="0">
                <a:latin typeface="Calibri" panose="020F0502020204030204" pitchFamily="34" charset="0"/>
                <a:cs typeface="Calibri" panose="020F0502020204030204" pitchFamily="34" charset="0"/>
              </a:rPr>
              <a:t>Insights</a:t>
            </a:r>
            <a:r>
              <a:rPr lang="en-US" sz="1300" dirty="0">
                <a:latin typeface="Calibri" panose="020F0502020204030204" pitchFamily="34" charset="0"/>
                <a:cs typeface="Calibri" panose="020F0502020204030204" pitchFamily="34" charset="0"/>
              </a:rPr>
              <a:t>:</a:t>
            </a:r>
          </a:p>
          <a:p>
            <a:pPr>
              <a:lnSpc>
                <a:spcPct val="90000"/>
              </a:lnSpc>
              <a:spcAft>
                <a:spcPts val="600"/>
              </a:spcAft>
            </a:pPr>
            <a:r>
              <a:rPr lang="en-US" sz="1300" dirty="0">
                <a:latin typeface="Calibri" panose="020F0502020204030204" pitchFamily="34" charset="0"/>
                <a:cs typeface="Calibri" panose="020F0502020204030204" pitchFamily="34" charset="0"/>
              </a:rPr>
              <a:t>The graph indicates that the most profitable consumers have higher frequency and higher amounts. However, customers need Attention that group spending likely same amount of money though they have less frequency and Recency for buying  products </a:t>
            </a:r>
          </a:p>
          <a:p>
            <a:pPr>
              <a:lnSpc>
                <a:spcPct val="90000"/>
              </a:lnSpc>
              <a:spcAft>
                <a:spcPts val="600"/>
              </a:spcAft>
            </a:pPr>
            <a:r>
              <a:rPr lang="en-US" sz="1300" b="1" dirty="0">
                <a:latin typeface="Calibri" panose="020F0502020204030204" pitchFamily="34" charset="0"/>
                <a:cs typeface="Calibri" panose="020F0502020204030204" pitchFamily="34" charset="0"/>
              </a:rPr>
              <a:t>Recommendations</a:t>
            </a:r>
            <a:r>
              <a:rPr lang="en-US" sz="1300" dirty="0">
                <a:latin typeface="Calibri" panose="020F0502020204030204" pitchFamily="34" charset="0"/>
                <a:cs typeface="Calibri" panose="020F0502020204030204" pitchFamily="34" charset="0"/>
              </a:rPr>
              <a:t>: </a:t>
            </a:r>
          </a:p>
          <a:p>
            <a:pPr>
              <a:lnSpc>
                <a:spcPct val="90000"/>
              </a:lnSpc>
              <a:spcAft>
                <a:spcPts val="600"/>
              </a:spcAft>
            </a:pPr>
            <a:r>
              <a:rPr lang="en-US" sz="1300" dirty="0">
                <a:latin typeface="Calibri" panose="020F0502020204030204" pitchFamily="34" charset="0"/>
                <a:cs typeface="Calibri" panose="020F0502020204030204" pitchFamily="34" charset="0"/>
              </a:rPr>
              <a:t>Create specialized marketing campaigns with the "Customers Need Attention" group in mind.</a:t>
            </a:r>
          </a:p>
          <a:p>
            <a:pPr>
              <a:lnSpc>
                <a:spcPct val="90000"/>
              </a:lnSpc>
              <a:spcAft>
                <a:spcPts val="600"/>
              </a:spcAft>
            </a:pPr>
            <a:r>
              <a:rPr lang="en-US" sz="1300" dirty="0">
                <a:latin typeface="Calibri" panose="020F0502020204030204" pitchFamily="34" charset="0"/>
                <a:cs typeface="Calibri" panose="020F0502020204030204" pitchFamily="34" charset="0"/>
              </a:rPr>
              <a:t>Provide exclusive discounts, time-limited deals, or loyalty benefits to encourage more frequent purchases.</a:t>
            </a:r>
          </a:p>
          <a:p>
            <a:pPr>
              <a:lnSpc>
                <a:spcPct val="90000"/>
              </a:lnSpc>
              <a:spcAft>
                <a:spcPts val="600"/>
              </a:spcAft>
            </a:pPr>
            <a:r>
              <a:rPr lang="en-US" sz="1300" dirty="0">
                <a:latin typeface="Calibri" panose="020F0502020204030204" pitchFamily="34" charset="0"/>
                <a:cs typeface="Calibri" panose="020F0502020204030204" pitchFamily="34" charset="0"/>
              </a:rPr>
              <a:t>Send out newsletters, SMS alerts, or targeted email campaigns to inform them of updates, new items, or discounts. </a:t>
            </a:r>
          </a:p>
          <a:p>
            <a:pPr>
              <a:lnSpc>
                <a:spcPct val="90000"/>
              </a:lnSpc>
              <a:spcAft>
                <a:spcPts val="600"/>
              </a:spcAft>
            </a:pPr>
            <a:r>
              <a:rPr lang="en-US" sz="1300" dirty="0">
                <a:latin typeface="Calibri" panose="020F0502020204030204" pitchFamily="34" charset="0"/>
                <a:cs typeface="Calibri" panose="020F0502020204030204" pitchFamily="34" charset="0"/>
              </a:rPr>
              <a:t>Gather information through surveys or feedback forms, then modify your services to match their needs.</a:t>
            </a:r>
          </a:p>
          <a:p>
            <a:pPr>
              <a:lnSpc>
                <a:spcPct val="90000"/>
              </a:lnSpc>
              <a:spcAft>
                <a:spcPts val="600"/>
              </a:spcAft>
            </a:pPr>
            <a:endParaRPr lang="en-US" sz="1100" dirty="0"/>
          </a:p>
          <a:p>
            <a:pPr>
              <a:lnSpc>
                <a:spcPct val="90000"/>
              </a:lnSpc>
              <a:spcAft>
                <a:spcPts val="600"/>
              </a:spcAft>
            </a:pPr>
            <a:endParaRPr lang="en-US" sz="1100" dirty="0"/>
          </a:p>
          <a:p>
            <a:pPr indent="-228600">
              <a:lnSpc>
                <a:spcPct val="90000"/>
              </a:lnSpc>
              <a:spcAft>
                <a:spcPts val="600"/>
              </a:spcAft>
              <a:buFont typeface="Arial" panose="020B0604020202020204" pitchFamily="34" charset="0"/>
              <a:buChar char="•"/>
            </a:pPr>
            <a:endParaRPr lang="en-US" sz="1100" dirty="0"/>
          </a:p>
        </p:txBody>
      </p:sp>
    </p:spTree>
    <p:extLst>
      <p:ext uri="{BB962C8B-B14F-4D97-AF65-F5344CB8AC3E}">
        <p14:creationId xmlns:p14="http://schemas.microsoft.com/office/powerpoint/2010/main" val="1412034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17144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364105-59EB-AA73-DA7D-B9EC0D99A5D9}"/>
              </a:ext>
            </a:extLst>
          </p:cNvPr>
          <p:cNvSpPr>
            <a:spLocks noGrp="1"/>
          </p:cNvSpPr>
          <p:nvPr>
            <p:ph type="title"/>
          </p:nvPr>
        </p:nvSpPr>
        <p:spPr>
          <a:xfrm>
            <a:off x="571352" y="262647"/>
            <a:ext cx="3485178" cy="1218390"/>
          </a:xfrm>
        </p:spPr>
        <p:txBody>
          <a:bodyPr anchor="ctr">
            <a:normAutofit/>
          </a:bodyPr>
          <a:lstStyle/>
          <a:p>
            <a:r>
              <a:rPr lang="en-CA" sz="2600" b="1" i="0" u="sng" dirty="0">
                <a:effectLst/>
                <a:latin typeface="Calibri" panose="020F0502020204030204" pitchFamily="34" charset="0"/>
                <a:cs typeface="Calibri" panose="020F0502020204030204" pitchFamily="34" charset="0"/>
              </a:rPr>
              <a:t>Why </a:t>
            </a:r>
            <a:r>
              <a:rPr lang="en-CA" sz="2600" b="1" u="sng" dirty="0">
                <a:latin typeface="Calibri" panose="020F0502020204030204" pitchFamily="34" charset="0"/>
                <a:cs typeface="Calibri" panose="020F0502020204030204" pitchFamily="34" charset="0"/>
              </a:rPr>
              <a:t>use RFM Analysis</a:t>
            </a:r>
            <a:r>
              <a:rPr lang="en-CA" sz="2600" b="1" i="0" u="sng" dirty="0">
                <a:effectLst/>
                <a:latin typeface="Calibri" panose="020F0502020204030204" pitchFamily="34" charset="0"/>
                <a:cs typeface="Calibri" panose="020F0502020204030204" pitchFamily="34" charset="0"/>
              </a:rPr>
              <a:t>?</a:t>
            </a:r>
            <a:br>
              <a:rPr lang="en-CA" sz="2600" b="0" i="0" u="sng" dirty="0">
                <a:effectLst/>
                <a:latin typeface="Calibri" panose="020F0502020204030204" pitchFamily="34" charset="0"/>
                <a:cs typeface="Calibri" panose="020F0502020204030204" pitchFamily="34" charset="0"/>
              </a:rPr>
            </a:br>
            <a:endParaRPr lang="en-CA" sz="2600" u="sng" dirty="0">
              <a:latin typeface="Calibri" panose="020F0502020204030204" pitchFamily="34" charset="0"/>
              <a:cs typeface="Calibri" panose="020F0502020204030204" pitchFamily="34" charset="0"/>
            </a:endParaRPr>
          </a:p>
        </p:txBody>
      </p:sp>
      <p:graphicFrame>
        <p:nvGraphicFramePr>
          <p:cNvPr id="13" name="Content Placeholder 2">
            <a:extLst>
              <a:ext uri="{FF2B5EF4-FFF2-40B4-BE49-F238E27FC236}">
                <a16:creationId xmlns:a16="http://schemas.microsoft.com/office/drawing/2014/main" id="{099DDE00-B1A3-78DA-7A5F-8F532CF0A4DC}"/>
              </a:ext>
            </a:extLst>
          </p:cNvPr>
          <p:cNvGraphicFramePr>
            <a:graphicFrameLocks noGrp="1"/>
          </p:cNvGraphicFramePr>
          <p:nvPr>
            <p:ph idx="1"/>
            <p:extLst>
              <p:ext uri="{D42A27DB-BD31-4B8C-83A1-F6EECF244321}">
                <p14:modId xmlns:p14="http://schemas.microsoft.com/office/powerpoint/2010/main" val="3114443395"/>
              </p:ext>
            </p:extLst>
          </p:nvPr>
        </p:nvGraphicFramePr>
        <p:xfrm>
          <a:off x="106327" y="1481037"/>
          <a:ext cx="4221124" cy="3286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Many question marks on black background">
            <a:extLst>
              <a:ext uri="{FF2B5EF4-FFF2-40B4-BE49-F238E27FC236}">
                <a16:creationId xmlns:a16="http://schemas.microsoft.com/office/drawing/2014/main" id="{16EB5BCC-35FF-2DE1-A562-42C1B8841B73}"/>
              </a:ext>
            </a:extLst>
          </p:cNvPr>
          <p:cNvPicPr>
            <a:picLocks noChangeAspect="1"/>
          </p:cNvPicPr>
          <p:nvPr/>
        </p:nvPicPr>
        <p:blipFill rotWithShape="1">
          <a:blip r:embed="rId7"/>
          <a:srcRect l="45717" r="1" b="1"/>
          <a:stretch/>
        </p:blipFill>
        <p:spPr>
          <a:xfrm>
            <a:off x="4572000" y="10"/>
            <a:ext cx="4577118" cy="5143490"/>
          </a:xfrm>
          <a:prstGeom prst="rect">
            <a:avLst/>
          </a:prstGeom>
        </p:spPr>
      </p:pic>
    </p:spTree>
    <p:extLst>
      <p:ext uri="{BB962C8B-B14F-4D97-AF65-F5344CB8AC3E}">
        <p14:creationId xmlns:p14="http://schemas.microsoft.com/office/powerpoint/2010/main" val="2498993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09DF4-80CA-4480-8CAA-E700B5630796}"/>
              </a:ext>
            </a:extLst>
          </p:cNvPr>
          <p:cNvSpPr>
            <a:spLocks noGrp="1"/>
          </p:cNvSpPr>
          <p:nvPr>
            <p:ph type="title"/>
          </p:nvPr>
        </p:nvSpPr>
        <p:spPr>
          <a:xfrm>
            <a:off x="4401417" y="853527"/>
            <a:ext cx="4083287" cy="1051852"/>
          </a:xfrm>
        </p:spPr>
        <p:txBody>
          <a:bodyPr vert="horz" lIns="91440" tIns="45720" rIns="91440" bIns="45720" rtlCol="0" anchor="t">
            <a:normAutofit/>
          </a:bodyPr>
          <a:lstStyle/>
          <a:p>
            <a:pPr defTabSz="914400">
              <a:spcBef>
                <a:spcPct val="0"/>
              </a:spcBef>
            </a:pPr>
            <a:r>
              <a:rPr lang="en-US" sz="2400" b="1" u="sng"/>
              <a:t>Final Thoughts</a:t>
            </a:r>
          </a:p>
        </p:txBody>
      </p:sp>
      <p:pic>
        <p:nvPicPr>
          <p:cNvPr id="5" name="Picture 4" descr="Light bulb on yellow background with sketched light beams and cord">
            <a:extLst>
              <a:ext uri="{FF2B5EF4-FFF2-40B4-BE49-F238E27FC236}">
                <a16:creationId xmlns:a16="http://schemas.microsoft.com/office/drawing/2014/main" id="{6B2979E0-2E5A-5733-E8C0-14F4B7209D8F}"/>
              </a:ext>
            </a:extLst>
          </p:cNvPr>
          <p:cNvPicPr>
            <a:picLocks noChangeAspect="1"/>
          </p:cNvPicPr>
          <p:nvPr/>
        </p:nvPicPr>
        <p:blipFill rotWithShape="1">
          <a:blip r:embed="rId2"/>
          <a:srcRect l="49084" r="4721" b="-2"/>
          <a:stretch/>
        </p:blipFill>
        <p:spPr>
          <a:xfrm>
            <a:off x="20" y="10"/>
            <a:ext cx="3863363" cy="5143490"/>
          </a:xfrm>
          <a:prstGeom prst="rect">
            <a:avLst/>
          </a:prstGeom>
        </p:spPr>
      </p:pic>
      <p:cxnSp>
        <p:nvCxnSpPr>
          <p:cNvPr id="16" name="Straight Connector 15">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78772" y="653359"/>
            <a:ext cx="552705"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BBF2E5A-6421-902E-E237-22FED460AB9B}"/>
              </a:ext>
            </a:extLst>
          </p:cNvPr>
          <p:cNvSpPr>
            <a:spLocks noGrp="1"/>
          </p:cNvSpPr>
          <p:nvPr>
            <p:ph type="body" idx="1"/>
          </p:nvPr>
        </p:nvSpPr>
        <p:spPr>
          <a:xfrm>
            <a:off x="4478772" y="1500599"/>
            <a:ext cx="4447963" cy="3475045"/>
          </a:xfrm>
        </p:spPr>
        <p:txBody>
          <a:bodyPr vert="horz" lIns="91440" tIns="45720" rIns="91440" bIns="45720" rtlCol="0">
            <a:noAutofit/>
          </a:bodyPr>
          <a:lstStyle/>
          <a:p>
            <a:pPr indent="-228600" defTabSz="914400">
              <a:spcAft>
                <a:spcPts val="600"/>
              </a:spcAft>
              <a:buFont typeface="Arial" panose="020B0604020202020204" pitchFamily="34" charset="0"/>
              <a:buChar char="•"/>
            </a:pPr>
            <a:r>
              <a:rPr lang="en-US" sz="1300" b="0" i="0" dirty="0">
                <a:effectLst/>
                <a:latin typeface="Calibri" panose="020F0502020204030204" pitchFamily="34" charset="0"/>
                <a:cs typeface="Calibri" panose="020F0502020204030204" pitchFamily="34" charset="0"/>
              </a:rPr>
              <a:t>Customer behavior analysis is a crucial aspect of business strategy in the modern age. It helps companies gain insights into their customers' preferences, needs, and habits. By leveraging data and advanced analytics, businesses can tailor their offerings, improve customer experiences, and drive growth. </a:t>
            </a:r>
          </a:p>
          <a:p>
            <a:pPr indent="-228600" defTabSz="914400">
              <a:spcAft>
                <a:spcPts val="600"/>
              </a:spcAft>
              <a:buFont typeface="Arial" panose="020B0604020202020204" pitchFamily="34" charset="0"/>
              <a:buChar char="•"/>
            </a:pPr>
            <a:r>
              <a:rPr lang="en-US" sz="1300" b="0" i="0" dirty="0">
                <a:effectLst/>
                <a:latin typeface="Calibri" panose="020F0502020204030204" pitchFamily="34" charset="0"/>
                <a:cs typeface="Calibri" panose="020F0502020204030204" pitchFamily="34" charset="0"/>
              </a:rPr>
              <a:t>Personalized suggestions and churn prevention are only two proactive methods made possible by the use of machine learning models like RFM Analysis. We can also identify at-risk customers and determine how to win them back by offering rewards points and retail offers.</a:t>
            </a:r>
          </a:p>
          <a:p>
            <a:pPr indent="-228600" defTabSz="914400">
              <a:spcAft>
                <a:spcPts val="600"/>
              </a:spcAft>
              <a:buFont typeface="Arial" panose="020B0604020202020204" pitchFamily="34" charset="0"/>
              <a:buChar char="•"/>
            </a:pPr>
            <a:r>
              <a:rPr lang="en-US" sz="1300" b="0" i="0" dirty="0">
                <a:effectLst/>
                <a:latin typeface="Calibri" panose="020F0502020204030204" pitchFamily="34" charset="0"/>
                <a:cs typeface="Calibri" panose="020F0502020204030204" pitchFamily="34" charset="0"/>
              </a:rPr>
              <a:t>Through this project, Walmart's sales data was carefully analyzed, allowing for a thorough understanding of consumer </a:t>
            </a:r>
            <a:r>
              <a:rPr lang="en-US" sz="1300" b="0" i="0" dirty="0" err="1">
                <a:effectLst/>
                <a:latin typeface="Calibri" panose="020F0502020204030204" pitchFamily="34" charset="0"/>
                <a:cs typeface="Calibri" panose="020F0502020204030204" pitchFamily="34" charset="0"/>
              </a:rPr>
              <a:t>behaviour</a:t>
            </a:r>
            <a:r>
              <a:rPr lang="en-US" sz="1300" b="0" i="0" dirty="0">
                <a:effectLst/>
                <a:latin typeface="Calibri" panose="020F0502020204030204" pitchFamily="34" charset="0"/>
                <a:cs typeface="Calibri" panose="020F0502020204030204" pitchFamily="34" charset="0"/>
              </a:rPr>
              <a:t>, product performance, and regional profitability. Targeted marketing strategies have been made possible with the successful client segmentation made possible by the RFM study..</a:t>
            </a:r>
          </a:p>
        </p:txBody>
      </p:sp>
    </p:spTree>
    <p:extLst>
      <p:ext uri="{BB962C8B-B14F-4D97-AF65-F5344CB8AC3E}">
        <p14:creationId xmlns:p14="http://schemas.microsoft.com/office/powerpoint/2010/main" val="3689850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gnifying glass on clear background">
            <a:extLst>
              <a:ext uri="{FF2B5EF4-FFF2-40B4-BE49-F238E27FC236}">
                <a16:creationId xmlns:a16="http://schemas.microsoft.com/office/drawing/2014/main" id="{32BDEB39-9C98-F445-7DB9-6C321DA36B4D}"/>
              </a:ext>
            </a:extLst>
          </p:cNvPr>
          <p:cNvPicPr>
            <a:picLocks noChangeAspect="1"/>
          </p:cNvPicPr>
          <p:nvPr/>
        </p:nvPicPr>
        <p:blipFill rotWithShape="1">
          <a:blip r:embed="rId2">
            <a:alphaModFix amt="50000"/>
          </a:blip>
          <a:srcRect b="15731"/>
          <a:stretch/>
        </p:blipFill>
        <p:spPr>
          <a:xfrm>
            <a:off x="20" y="10"/>
            <a:ext cx="9143980" cy="5143490"/>
          </a:xfrm>
          <a:prstGeom prst="rect">
            <a:avLst/>
          </a:prstGeom>
        </p:spPr>
      </p:pic>
      <p:sp>
        <p:nvSpPr>
          <p:cNvPr id="2" name="Title 1">
            <a:extLst>
              <a:ext uri="{FF2B5EF4-FFF2-40B4-BE49-F238E27FC236}">
                <a16:creationId xmlns:a16="http://schemas.microsoft.com/office/drawing/2014/main" id="{FF1C2B6A-4AFA-C2AA-B7E9-4ADC7AC4802D}"/>
              </a:ext>
            </a:extLst>
          </p:cNvPr>
          <p:cNvSpPr>
            <a:spLocks noGrp="1"/>
          </p:cNvSpPr>
          <p:nvPr>
            <p:ph type="title"/>
          </p:nvPr>
        </p:nvSpPr>
        <p:spPr>
          <a:xfrm>
            <a:off x="1143000" y="841771"/>
            <a:ext cx="6858000" cy="2175389"/>
          </a:xfrm>
        </p:spPr>
        <p:txBody>
          <a:bodyPr vert="horz" lIns="91440" tIns="45720" rIns="91440" bIns="45720" rtlCol="0" anchor="b">
            <a:normAutofit/>
          </a:bodyPr>
          <a:lstStyle/>
          <a:p>
            <a:pPr algn="ctr" defTabSz="914400">
              <a:spcBef>
                <a:spcPct val="0"/>
              </a:spcBef>
            </a:pPr>
            <a:r>
              <a:rPr lang="en-US" sz="6000" dirty="0">
                <a:solidFill>
                  <a:srgbClr val="FFFFFF"/>
                </a:solidFill>
                <a:latin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32624457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ne in a crowd">
            <a:extLst>
              <a:ext uri="{FF2B5EF4-FFF2-40B4-BE49-F238E27FC236}">
                <a16:creationId xmlns:a16="http://schemas.microsoft.com/office/drawing/2014/main" id="{5F96DCEE-53FA-577E-C8D0-D65C27840DE1}"/>
              </a:ext>
            </a:extLst>
          </p:cNvPr>
          <p:cNvPicPr>
            <a:picLocks noChangeAspect="1"/>
          </p:cNvPicPr>
          <p:nvPr/>
        </p:nvPicPr>
        <p:blipFill rotWithShape="1">
          <a:blip r:embed="rId2"/>
          <a:srcRect r="3" b="5438"/>
          <a:stretch/>
        </p:blipFill>
        <p:spPr>
          <a:xfrm>
            <a:off x="20" y="10"/>
            <a:ext cx="7252212" cy="51434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B77B83-D3C4-60D4-99A9-C6D0BD4ED472}"/>
              </a:ext>
            </a:extLst>
          </p:cNvPr>
          <p:cNvSpPr>
            <a:spLocks noGrp="1"/>
          </p:cNvSpPr>
          <p:nvPr>
            <p:ph type="title"/>
          </p:nvPr>
        </p:nvSpPr>
        <p:spPr>
          <a:xfrm>
            <a:off x="5648707" y="273843"/>
            <a:ext cx="2866642" cy="1424934"/>
          </a:xfrm>
        </p:spPr>
        <p:txBody>
          <a:bodyPr>
            <a:normAutofit/>
          </a:bodyPr>
          <a:lstStyle/>
          <a:p>
            <a:r>
              <a:rPr lang="en-US" sz="2300" b="1">
                <a:effectLst/>
                <a:latin typeface="Calibri" panose="020F0502020204030204" pitchFamily="34" charset="0"/>
                <a:ea typeface="Times New Roman" panose="02020603050405020304" pitchFamily="18" charset="0"/>
              </a:rPr>
              <a:t>INTRODUCTION AND DATA OVERVIEW  </a:t>
            </a:r>
            <a:br>
              <a:rPr lang="en" sz="2300" u="sng">
                <a:latin typeface="Calibri" panose="020F0502020204030204" pitchFamily="34" charset="0"/>
                <a:cs typeface="Calibri" panose="020F0502020204030204" pitchFamily="34" charset="0"/>
              </a:rPr>
            </a:br>
            <a:endParaRPr lang="en-US" sz="230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A7E0D09-57A7-6F94-60AE-247807FD4007}"/>
              </a:ext>
            </a:extLst>
          </p:cNvPr>
          <p:cNvSpPr>
            <a:spLocks noGrp="1"/>
          </p:cNvSpPr>
          <p:nvPr>
            <p:ph idx="1"/>
          </p:nvPr>
        </p:nvSpPr>
        <p:spPr>
          <a:xfrm>
            <a:off x="5648707" y="1825650"/>
            <a:ext cx="2866642" cy="2807072"/>
          </a:xfrm>
        </p:spPr>
        <p:txBody>
          <a:bodyPr>
            <a:noAutofit/>
          </a:bodyPr>
          <a:lstStyle/>
          <a:p>
            <a:pPr>
              <a:spcBef>
                <a:spcPts val="0"/>
              </a:spcBef>
              <a:spcAft>
                <a:spcPts val="1600"/>
              </a:spcAft>
            </a:pPr>
            <a:r>
              <a:rPr lang="en-US" sz="1300" dirty="0">
                <a:effectLst/>
                <a:latin typeface="Calibri" panose="020F0502020204030204" pitchFamily="34" charset="0"/>
                <a:ea typeface="Times New Roman" panose="02020603050405020304" pitchFamily="18" charset="0"/>
                <a:cs typeface="Calibri" panose="020F0502020204030204" pitchFamily="34" charset="0"/>
              </a:rPr>
              <a:t>Walmart is a global retail, that constantly struggles to remain ahead of the constantly changing industry</a:t>
            </a:r>
            <a:r>
              <a:rPr lang="en-CA" sz="1300" dirty="0">
                <a:effectLst/>
                <a:latin typeface="Calibri" panose="020F0502020204030204" pitchFamily="34" charset="0"/>
                <a:cs typeface="Calibri" panose="020F0502020204030204" pitchFamily="34" charset="0"/>
              </a:rPr>
              <a:t> </a:t>
            </a:r>
          </a:p>
          <a:p>
            <a:pPr>
              <a:spcBef>
                <a:spcPts val="0"/>
              </a:spcBef>
              <a:spcAft>
                <a:spcPts val="1600"/>
              </a:spcAft>
            </a:pPr>
            <a:r>
              <a:rPr lang="en-US" sz="1300" dirty="0">
                <a:effectLst/>
                <a:latin typeface="Calibri" panose="020F0502020204030204" pitchFamily="34" charset="0"/>
                <a:ea typeface="Times New Roman" panose="02020603050405020304" pitchFamily="18" charset="0"/>
                <a:cs typeface="Calibri" panose="020F0502020204030204" pitchFamily="34" charset="0"/>
              </a:rPr>
              <a:t>The dataset provides a comprehensive picture of the retail industry, including order details, product information, financial metrics, and consumer attributes like age, name, and segment.</a:t>
            </a:r>
            <a:endParaRPr lang="en-CA" sz="1300" dirty="0">
              <a:latin typeface="Calibri" panose="020F0502020204030204" pitchFamily="34" charset="0"/>
              <a:ea typeface="Times New Roman" panose="02020603050405020304" pitchFamily="18" charset="0"/>
              <a:cs typeface="Calibri" panose="020F0502020204030204" pitchFamily="34" charset="0"/>
            </a:endParaRPr>
          </a:p>
          <a:p>
            <a:pPr>
              <a:spcBef>
                <a:spcPts val="0"/>
              </a:spcBef>
              <a:spcAft>
                <a:spcPts val="1600"/>
              </a:spcAft>
            </a:pPr>
            <a:r>
              <a:rPr lang="en-US" sz="1300" dirty="0">
                <a:effectLst/>
                <a:latin typeface="Calibri" panose="020F0502020204030204" pitchFamily="34" charset="0"/>
                <a:ea typeface="Times New Roman" panose="02020603050405020304" pitchFamily="18" charset="0"/>
                <a:cs typeface="Calibri" panose="020F0502020204030204" pitchFamily="34" charset="0"/>
              </a:rPr>
              <a:t>Dataset Link :   </a:t>
            </a:r>
            <a:r>
              <a:rPr lang="en-US" sz="1300" b="1" u="sng" dirty="0">
                <a:effectLst/>
                <a:latin typeface="Calibri" panose="020F0502020204030204" pitchFamily="34" charset="0"/>
                <a:ea typeface="Times New Roman" panose="02020603050405020304" pitchFamily="18" charset="0"/>
                <a:cs typeface="Calibri" panose="020F0502020204030204" pitchFamily="34" charset="0"/>
                <a:hlinkClick r:id="rId3"/>
              </a:rPr>
              <a:t>https://data.world/ahmedmnif150/walmart-retail-dataset/workspace/file?filename=Walmart-Retail-Dataset.csv</a:t>
            </a:r>
            <a:r>
              <a:rPr lang="en-CA" sz="1300" dirty="0">
                <a:effectLst/>
                <a:latin typeface="Calibri" panose="020F0502020204030204" pitchFamily="34" charset="0"/>
                <a:cs typeface="Calibri" panose="020F0502020204030204" pitchFamily="34" charset="0"/>
              </a:rPr>
              <a:t>  Data in (Trillion</a:t>
            </a:r>
            <a:r>
              <a:rPr lang="en-CA" sz="1300" dirty="0">
                <a:latin typeface="Calibri" panose="020F0502020204030204" pitchFamily="34" charset="0"/>
                <a:cs typeface="Calibri" panose="020F0502020204030204" pitchFamily="34" charset="0"/>
              </a:rPr>
              <a:t> </a:t>
            </a:r>
            <a:r>
              <a:rPr lang="en-CA" sz="1300" dirty="0">
                <a:effectLst/>
                <a:latin typeface="Calibri" panose="020F0502020204030204" pitchFamily="34" charset="0"/>
                <a:cs typeface="Calibri" panose="020F0502020204030204" pitchFamily="34" charset="0"/>
              </a:rPr>
              <a:t>)</a:t>
            </a:r>
            <a:endParaRPr lang="en-US" sz="13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944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99A9AE8C-4E83-A697-5D19-051D3AB14440}"/>
              </a:ext>
            </a:extLst>
          </p:cNvPr>
          <p:cNvPicPr>
            <a:picLocks noChangeAspect="1"/>
          </p:cNvPicPr>
          <p:nvPr/>
        </p:nvPicPr>
        <p:blipFill rotWithShape="1">
          <a:blip r:embed="rId2">
            <a:alphaModFix amt="40000"/>
          </a:blip>
          <a:srcRect t="3609" b="6391"/>
          <a:stretch/>
        </p:blipFill>
        <p:spPr>
          <a:xfrm>
            <a:off x="20" y="10"/>
            <a:ext cx="9143979" cy="5143490"/>
          </a:xfrm>
          <a:prstGeom prst="rect">
            <a:avLst/>
          </a:prstGeom>
        </p:spPr>
      </p:pic>
      <p:sp>
        <p:nvSpPr>
          <p:cNvPr id="2" name="Title 1">
            <a:extLst>
              <a:ext uri="{FF2B5EF4-FFF2-40B4-BE49-F238E27FC236}">
                <a16:creationId xmlns:a16="http://schemas.microsoft.com/office/drawing/2014/main" id="{A7DA7DB3-BE28-4E27-5C35-C69504D66FF6}"/>
              </a:ext>
            </a:extLst>
          </p:cNvPr>
          <p:cNvSpPr>
            <a:spLocks noGrp="1"/>
          </p:cNvSpPr>
          <p:nvPr>
            <p:ph type="title"/>
          </p:nvPr>
        </p:nvSpPr>
        <p:spPr>
          <a:xfrm>
            <a:off x="480060" y="640254"/>
            <a:ext cx="3017520" cy="3753596"/>
          </a:xfrm>
        </p:spPr>
        <p:txBody>
          <a:bodyPr>
            <a:normAutofit/>
          </a:bodyPr>
          <a:lstStyle/>
          <a:p>
            <a:r>
              <a:rPr lang="en-CA" sz="4100" u="sng" dirty="0">
                <a:solidFill>
                  <a:schemeClr val="bg1"/>
                </a:solidFill>
                <a:latin typeface="Calibri" panose="020F0502020204030204" pitchFamily="34" charset="0"/>
                <a:cs typeface="Calibri" panose="020F0502020204030204" pitchFamily="34" charset="0"/>
              </a:rPr>
              <a:t>Business Objectives</a:t>
            </a:r>
          </a:p>
        </p:txBody>
      </p:sp>
      <p:sp>
        <p:nvSpPr>
          <p:cNvPr id="3" name="Content Placeholder 2">
            <a:extLst>
              <a:ext uri="{FF2B5EF4-FFF2-40B4-BE49-F238E27FC236}">
                <a16:creationId xmlns:a16="http://schemas.microsoft.com/office/drawing/2014/main" id="{E3AF85A1-8AF0-0529-1BD0-D1989134498E}"/>
              </a:ext>
            </a:extLst>
          </p:cNvPr>
          <p:cNvSpPr>
            <a:spLocks noGrp="1"/>
          </p:cNvSpPr>
          <p:nvPr>
            <p:ph idx="1"/>
          </p:nvPr>
        </p:nvSpPr>
        <p:spPr>
          <a:xfrm>
            <a:off x="4199312" y="640254"/>
            <a:ext cx="4286250" cy="3753596"/>
          </a:xfrm>
        </p:spPr>
        <p:txBody>
          <a:bodyPr anchor="ctr">
            <a:normAutofit/>
          </a:bodyPr>
          <a:lstStyle/>
          <a:p>
            <a:pPr>
              <a:buFont typeface="Arial" panose="020B0604020202020204" pitchFamily="34" charset="0"/>
              <a:buChar char="•"/>
            </a:pPr>
            <a:r>
              <a:rPr lang="en-US" sz="1300" b="1" i="0" dirty="0">
                <a:solidFill>
                  <a:schemeClr val="bg1"/>
                </a:solidFill>
                <a:effectLst/>
                <a:latin typeface="Calibri" panose="020F0502020204030204" pitchFamily="34" charset="0"/>
                <a:cs typeface="Calibri" panose="020F0502020204030204" pitchFamily="34" charset="0"/>
              </a:rPr>
              <a:t>Objective</a:t>
            </a:r>
            <a:r>
              <a:rPr lang="en-US" sz="1300" b="0" i="0" dirty="0">
                <a:solidFill>
                  <a:schemeClr val="bg1"/>
                </a:solidFill>
                <a:effectLst/>
                <a:latin typeface="Calibri" panose="020F0502020204030204" pitchFamily="34" charset="0"/>
                <a:cs typeface="Calibri" panose="020F0502020204030204" pitchFamily="34" charset="0"/>
              </a:rPr>
              <a:t>: Utilize RFM (Recency, Frequency, Monetary Value) analysis on </a:t>
            </a:r>
            <a:r>
              <a:rPr lang="en-US" sz="13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Walmart</a:t>
            </a:r>
            <a:r>
              <a:rPr lang="en-US" sz="1300" b="0" i="0" dirty="0">
                <a:solidFill>
                  <a:schemeClr val="bg1"/>
                </a:solidFill>
                <a:effectLst/>
                <a:latin typeface="Calibri" panose="020F0502020204030204" pitchFamily="34" charset="0"/>
                <a:cs typeface="Calibri" panose="020F0502020204030204" pitchFamily="34" charset="0"/>
              </a:rPr>
              <a:t> data.</a:t>
            </a:r>
          </a:p>
          <a:p>
            <a:pPr>
              <a:buFont typeface="Arial" panose="020B0604020202020204" pitchFamily="34" charset="0"/>
              <a:buChar char="•"/>
            </a:pPr>
            <a:endParaRPr lang="en-US" sz="1300" b="0" i="0" dirty="0">
              <a:solidFill>
                <a:schemeClr val="bg1"/>
              </a:solidFill>
              <a:effectLst/>
              <a:latin typeface="Calibri" panose="020F0502020204030204" pitchFamily="34" charset="0"/>
              <a:cs typeface="Calibri" panose="020F0502020204030204" pitchFamily="34" charset="0"/>
            </a:endParaRPr>
          </a:p>
          <a:p>
            <a:pPr>
              <a:buFont typeface="Arial" panose="020B0604020202020204" pitchFamily="34" charset="0"/>
              <a:buChar char="•"/>
            </a:pPr>
            <a:r>
              <a:rPr lang="en-US" sz="1300" b="1" i="0" dirty="0">
                <a:solidFill>
                  <a:schemeClr val="bg1"/>
                </a:solidFill>
                <a:effectLst/>
                <a:latin typeface="Calibri" panose="020F0502020204030204" pitchFamily="34" charset="0"/>
                <a:cs typeface="Calibri" panose="020F0502020204030204" pitchFamily="34" charset="0"/>
              </a:rPr>
              <a:t>Goal </a:t>
            </a:r>
            <a:r>
              <a:rPr lang="en-US" sz="1300" b="0" i="0" dirty="0">
                <a:solidFill>
                  <a:schemeClr val="bg1"/>
                </a:solidFill>
                <a:effectLst/>
                <a:latin typeface="Calibri" panose="020F0502020204030204" pitchFamily="34" charset="0"/>
                <a:cs typeface="Calibri" panose="020F0502020204030204" pitchFamily="34" charset="0"/>
              </a:rPr>
              <a:t>: Divide customers into segments to identify potential customer groups, enabling the design of targeted and profitable marketing strategies.</a:t>
            </a:r>
          </a:p>
          <a:p>
            <a:pPr marL="0" indent="0">
              <a:buNone/>
            </a:pPr>
            <a:endParaRPr lang="en-CA" sz="1700" dirty="0">
              <a:solidFill>
                <a:schemeClr val="bg1"/>
              </a:solidFill>
            </a:endParaRPr>
          </a:p>
        </p:txBody>
      </p:sp>
      <p:sp>
        <p:nvSpPr>
          <p:cNvPr id="12"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9190" y="370332"/>
            <a:ext cx="4672203" cy="4291670"/>
          </a:xfrm>
          <a:custGeom>
            <a:avLst/>
            <a:gdLst>
              <a:gd name="connsiteX0" fmla="*/ 0 w 4672203"/>
              <a:gd name="connsiteY0" fmla="*/ 0 h 4291670"/>
              <a:gd name="connsiteX1" fmla="*/ 620736 w 4672203"/>
              <a:gd name="connsiteY1" fmla="*/ 0 h 4291670"/>
              <a:gd name="connsiteX2" fmla="*/ 1148027 w 4672203"/>
              <a:gd name="connsiteY2" fmla="*/ 0 h 4291670"/>
              <a:gd name="connsiteX3" fmla="*/ 1908929 w 4672203"/>
              <a:gd name="connsiteY3" fmla="*/ 0 h 4291670"/>
              <a:gd name="connsiteX4" fmla="*/ 2529664 w 4672203"/>
              <a:gd name="connsiteY4" fmla="*/ 0 h 4291670"/>
              <a:gd name="connsiteX5" fmla="*/ 3150400 w 4672203"/>
              <a:gd name="connsiteY5" fmla="*/ 0 h 4291670"/>
              <a:gd name="connsiteX6" fmla="*/ 3911301 w 4672203"/>
              <a:gd name="connsiteY6" fmla="*/ 0 h 4291670"/>
              <a:gd name="connsiteX7" fmla="*/ 4672203 w 4672203"/>
              <a:gd name="connsiteY7" fmla="*/ 0 h 4291670"/>
              <a:gd name="connsiteX8" fmla="*/ 4672203 w 4672203"/>
              <a:gd name="connsiteY8" fmla="*/ 698929 h 4291670"/>
              <a:gd name="connsiteX9" fmla="*/ 4672203 w 4672203"/>
              <a:gd name="connsiteY9" fmla="*/ 1226191 h 4291670"/>
              <a:gd name="connsiteX10" fmla="*/ 4672203 w 4672203"/>
              <a:gd name="connsiteY10" fmla="*/ 1753454 h 4291670"/>
              <a:gd name="connsiteX11" fmla="*/ 4672203 w 4672203"/>
              <a:gd name="connsiteY11" fmla="*/ 2366549 h 4291670"/>
              <a:gd name="connsiteX12" fmla="*/ 4672203 w 4672203"/>
              <a:gd name="connsiteY12" fmla="*/ 3022562 h 4291670"/>
              <a:gd name="connsiteX13" fmla="*/ 4672203 w 4672203"/>
              <a:gd name="connsiteY13" fmla="*/ 3506907 h 4291670"/>
              <a:gd name="connsiteX14" fmla="*/ 4672203 w 4672203"/>
              <a:gd name="connsiteY14" fmla="*/ 4291670 h 4291670"/>
              <a:gd name="connsiteX15" fmla="*/ 4004745 w 4672203"/>
              <a:gd name="connsiteY15" fmla="*/ 4291670 h 4291670"/>
              <a:gd name="connsiteX16" fmla="*/ 3337288 w 4672203"/>
              <a:gd name="connsiteY16" fmla="*/ 4291670 h 4291670"/>
              <a:gd name="connsiteX17" fmla="*/ 2576386 w 4672203"/>
              <a:gd name="connsiteY17" fmla="*/ 4291670 h 4291670"/>
              <a:gd name="connsiteX18" fmla="*/ 1908929 w 4672203"/>
              <a:gd name="connsiteY18" fmla="*/ 4291670 h 4291670"/>
              <a:gd name="connsiteX19" fmla="*/ 1381637 w 4672203"/>
              <a:gd name="connsiteY19" fmla="*/ 4291670 h 4291670"/>
              <a:gd name="connsiteX20" fmla="*/ 807624 w 4672203"/>
              <a:gd name="connsiteY20" fmla="*/ 4291670 h 4291670"/>
              <a:gd name="connsiteX21" fmla="*/ 0 w 4672203"/>
              <a:gd name="connsiteY21" fmla="*/ 4291670 h 4291670"/>
              <a:gd name="connsiteX22" fmla="*/ 0 w 4672203"/>
              <a:gd name="connsiteY22" fmla="*/ 3678574 h 4291670"/>
              <a:gd name="connsiteX23" fmla="*/ 0 w 4672203"/>
              <a:gd name="connsiteY23" fmla="*/ 3065479 h 4291670"/>
              <a:gd name="connsiteX24" fmla="*/ 0 w 4672203"/>
              <a:gd name="connsiteY24" fmla="*/ 2495300 h 4291670"/>
              <a:gd name="connsiteX25" fmla="*/ 0 w 4672203"/>
              <a:gd name="connsiteY25" fmla="*/ 2010954 h 4291670"/>
              <a:gd name="connsiteX26" fmla="*/ 0 w 4672203"/>
              <a:gd name="connsiteY26" fmla="*/ 1526608 h 4291670"/>
              <a:gd name="connsiteX27" fmla="*/ 0 w 4672203"/>
              <a:gd name="connsiteY27" fmla="*/ 870596 h 4291670"/>
              <a:gd name="connsiteX28" fmla="*/ 0 w 4672203"/>
              <a:gd name="connsiteY28" fmla="*/ 0 h 429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2203" h="4291670" extrusionOk="0">
                <a:moveTo>
                  <a:pt x="0" y="0"/>
                </a:moveTo>
                <a:cubicBezTo>
                  <a:pt x="164291" y="-17138"/>
                  <a:pt x="364079" y="-16277"/>
                  <a:pt x="620736" y="0"/>
                </a:cubicBezTo>
                <a:cubicBezTo>
                  <a:pt x="877112" y="30781"/>
                  <a:pt x="955007" y="-19859"/>
                  <a:pt x="1148027" y="0"/>
                </a:cubicBezTo>
                <a:cubicBezTo>
                  <a:pt x="1315775" y="34283"/>
                  <a:pt x="1681137" y="15116"/>
                  <a:pt x="1908929" y="0"/>
                </a:cubicBezTo>
                <a:cubicBezTo>
                  <a:pt x="2123528" y="-12231"/>
                  <a:pt x="2330147" y="-13378"/>
                  <a:pt x="2529664" y="0"/>
                </a:cubicBezTo>
                <a:cubicBezTo>
                  <a:pt x="2751874" y="19444"/>
                  <a:pt x="2987378" y="-5265"/>
                  <a:pt x="3150400" y="0"/>
                </a:cubicBezTo>
                <a:cubicBezTo>
                  <a:pt x="3303230" y="-18797"/>
                  <a:pt x="3730292" y="47336"/>
                  <a:pt x="3911301" y="0"/>
                </a:cubicBezTo>
                <a:cubicBezTo>
                  <a:pt x="4066224" y="-65763"/>
                  <a:pt x="4289227" y="-8290"/>
                  <a:pt x="4672203" y="0"/>
                </a:cubicBezTo>
                <a:cubicBezTo>
                  <a:pt x="4696614" y="283124"/>
                  <a:pt x="4706044" y="500641"/>
                  <a:pt x="4672203" y="698929"/>
                </a:cubicBezTo>
                <a:cubicBezTo>
                  <a:pt x="4645539" y="899973"/>
                  <a:pt x="4699805" y="1069862"/>
                  <a:pt x="4672203" y="1226191"/>
                </a:cubicBezTo>
                <a:cubicBezTo>
                  <a:pt x="4671929" y="1414303"/>
                  <a:pt x="4684758" y="1624169"/>
                  <a:pt x="4672203" y="1753454"/>
                </a:cubicBezTo>
                <a:cubicBezTo>
                  <a:pt x="4687892" y="1954421"/>
                  <a:pt x="4670458" y="2134445"/>
                  <a:pt x="4672203" y="2366549"/>
                </a:cubicBezTo>
                <a:cubicBezTo>
                  <a:pt x="4692103" y="2607452"/>
                  <a:pt x="4667603" y="2819197"/>
                  <a:pt x="4672203" y="3022562"/>
                </a:cubicBezTo>
                <a:cubicBezTo>
                  <a:pt x="4676134" y="3194841"/>
                  <a:pt x="4650631" y="3271906"/>
                  <a:pt x="4672203" y="3506907"/>
                </a:cubicBezTo>
                <a:cubicBezTo>
                  <a:pt x="4671665" y="3738826"/>
                  <a:pt x="4634949" y="3969182"/>
                  <a:pt x="4672203" y="4291670"/>
                </a:cubicBezTo>
                <a:cubicBezTo>
                  <a:pt x="4445020" y="4291333"/>
                  <a:pt x="4110917" y="4325642"/>
                  <a:pt x="4004745" y="4291670"/>
                </a:cubicBezTo>
                <a:cubicBezTo>
                  <a:pt x="3864100" y="4284636"/>
                  <a:pt x="3483723" y="4287912"/>
                  <a:pt x="3337288" y="4291670"/>
                </a:cubicBezTo>
                <a:cubicBezTo>
                  <a:pt x="3197591" y="4320095"/>
                  <a:pt x="2871865" y="4265442"/>
                  <a:pt x="2576386" y="4291670"/>
                </a:cubicBezTo>
                <a:cubicBezTo>
                  <a:pt x="2304413" y="4309243"/>
                  <a:pt x="2188732" y="4302462"/>
                  <a:pt x="1908929" y="4291670"/>
                </a:cubicBezTo>
                <a:cubicBezTo>
                  <a:pt x="1625360" y="4285610"/>
                  <a:pt x="1580720" y="4297777"/>
                  <a:pt x="1381637" y="4291670"/>
                </a:cubicBezTo>
                <a:cubicBezTo>
                  <a:pt x="1183380" y="4267644"/>
                  <a:pt x="972788" y="4278771"/>
                  <a:pt x="807624" y="4291670"/>
                </a:cubicBezTo>
                <a:cubicBezTo>
                  <a:pt x="633183" y="4317348"/>
                  <a:pt x="210841" y="4272952"/>
                  <a:pt x="0" y="4291670"/>
                </a:cubicBezTo>
                <a:cubicBezTo>
                  <a:pt x="-29581" y="4023692"/>
                  <a:pt x="-5093" y="3810774"/>
                  <a:pt x="0" y="3678574"/>
                </a:cubicBezTo>
                <a:cubicBezTo>
                  <a:pt x="20250" y="3537552"/>
                  <a:pt x="14604" y="3289906"/>
                  <a:pt x="0" y="3065479"/>
                </a:cubicBezTo>
                <a:cubicBezTo>
                  <a:pt x="10770" y="2822538"/>
                  <a:pt x="-15097" y="2642033"/>
                  <a:pt x="0" y="2495300"/>
                </a:cubicBezTo>
                <a:cubicBezTo>
                  <a:pt x="1882" y="2359728"/>
                  <a:pt x="-4188" y="2139463"/>
                  <a:pt x="0" y="2010954"/>
                </a:cubicBezTo>
                <a:cubicBezTo>
                  <a:pt x="9295" y="1835095"/>
                  <a:pt x="21557" y="1661864"/>
                  <a:pt x="0" y="1526608"/>
                </a:cubicBezTo>
                <a:cubicBezTo>
                  <a:pt x="-46711" y="1354293"/>
                  <a:pt x="28053" y="1071265"/>
                  <a:pt x="0" y="870596"/>
                </a:cubicBezTo>
                <a:cubicBezTo>
                  <a:pt x="-24605" y="651765"/>
                  <a:pt x="-4501" y="409604"/>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custGeom>
                    <a:avLst/>
                    <a:gdLst>
                      <a:gd name="connsiteX0" fmla="*/ 0 w 4672203"/>
                      <a:gd name="connsiteY0" fmla="*/ 0 h 4291670"/>
                      <a:gd name="connsiteX1" fmla="*/ 620736 w 4672203"/>
                      <a:gd name="connsiteY1" fmla="*/ 0 h 4291670"/>
                      <a:gd name="connsiteX2" fmla="*/ 1148027 w 4672203"/>
                      <a:gd name="connsiteY2" fmla="*/ 0 h 4291670"/>
                      <a:gd name="connsiteX3" fmla="*/ 1908929 w 4672203"/>
                      <a:gd name="connsiteY3" fmla="*/ 0 h 4291670"/>
                      <a:gd name="connsiteX4" fmla="*/ 2529664 w 4672203"/>
                      <a:gd name="connsiteY4" fmla="*/ 0 h 4291670"/>
                      <a:gd name="connsiteX5" fmla="*/ 3150400 w 4672203"/>
                      <a:gd name="connsiteY5" fmla="*/ 0 h 4291670"/>
                      <a:gd name="connsiteX6" fmla="*/ 3911301 w 4672203"/>
                      <a:gd name="connsiteY6" fmla="*/ 0 h 4291670"/>
                      <a:gd name="connsiteX7" fmla="*/ 4672203 w 4672203"/>
                      <a:gd name="connsiteY7" fmla="*/ 0 h 4291670"/>
                      <a:gd name="connsiteX8" fmla="*/ 4672203 w 4672203"/>
                      <a:gd name="connsiteY8" fmla="*/ 698929 h 4291670"/>
                      <a:gd name="connsiteX9" fmla="*/ 4672203 w 4672203"/>
                      <a:gd name="connsiteY9" fmla="*/ 1226191 h 4291670"/>
                      <a:gd name="connsiteX10" fmla="*/ 4672203 w 4672203"/>
                      <a:gd name="connsiteY10" fmla="*/ 1753454 h 4291670"/>
                      <a:gd name="connsiteX11" fmla="*/ 4672203 w 4672203"/>
                      <a:gd name="connsiteY11" fmla="*/ 2366549 h 4291670"/>
                      <a:gd name="connsiteX12" fmla="*/ 4672203 w 4672203"/>
                      <a:gd name="connsiteY12" fmla="*/ 3022562 h 4291670"/>
                      <a:gd name="connsiteX13" fmla="*/ 4672203 w 4672203"/>
                      <a:gd name="connsiteY13" fmla="*/ 3506907 h 4291670"/>
                      <a:gd name="connsiteX14" fmla="*/ 4672203 w 4672203"/>
                      <a:gd name="connsiteY14" fmla="*/ 4291670 h 4291670"/>
                      <a:gd name="connsiteX15" fmla="*/ 4004745 w 4672203"/>
                      <a:gd name="connsiteY15" fmla="*/ 4291670 h 4291670"/>
                      <a:gd name="connsiteX16" fmla="*/ 3337288 w 4672203"/>
                      <a:gd name="connsiteY16" fmla="*/ 4291670 h 4291670"/>
                      <a:gd name="connsiteX17" fmla="*/ 2576386 w 4672203"/>
                      <a:gd name="connsiteY17" fmla="*/ 4291670 h 4291670"/>
                      <a:gd name="connsiteX18" fmla="*/ 1908929 w 4672203"/>
                      <a:gd name="connsiteY18" fmla="*/ 4291670 h 4291670"/>
                      <a:gd name="connsiteX19" fmla="*/ 1381637 w 4672203"/>
                      <a:gd name="connsiteY19" fmla="*/ 4291670 h 4291670"/>
                      <a:gd name="connsiteX20" fmla="*/ 807624 w 4672203"/>
                      <a:gd name="connsiteY20" fmla="*/ 4291670 h 4291670"/>
                      <a:gd name="connsiteX21" fmla="*/ 0 w 4672203"/>
                      <a:gd name="connsiteY21" fmla="*/ 4291670 h 4291670"/>
                      <a:gd name="connsiteX22" fmla="*/ 0 w 4672203"/>
                      <a:gd name="connsiteY22" fmla="*/ 3678574 h 4291670"/>
                      <a:gd name="connsiteX23" fmla="*/ 0 w 4672203"/>
                      <a:gd name="connsiteY23" fmla="*/ 3065479 h 4291670"/>
                      <a:gd name="connsiteX24" fmla="*/ 0 w 4672203"/>
                      <a:gd name="connsiteY24" fmla="*/ 2495300 h 4291670"/>
                      <a:gd name="connsiteX25" fmla="*/ 0 w 4672203"/>
                      <a:gd name="connsiteY25" fmla="*/ 2010954 h 4291670"/>
                      <a:gd name="connsiteX26" fmla="*/ 0 w 4672203"/>
                      <a:gd name="connsiteY26" fmla="*/ 1526608 h 4291670"/>
                      <a:gd name="connsiteX27" fmla="*/ 0 w 4672203"/>
                      <a:gd name="connsiteY27" fmla="*/ 870596 h 4291670"/>
                      <a:gd name="connsiteX28" fmla="*/ 0 w 4672203"/>
                      <a:gd name="connsiteY28" fmla="*/ 0 h 429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2203" h="4291670" extrusionOk="0">
                        <a:moveTo>
                          <a:pt x="0" y="0"/>
                        </a:moveTo>
                        <a:cubicBezTo>
                          <a:pt x="186732" y="-3296"/>
                          <a:pt x="388938" y="-25607"/>
                          <a:pt x="620736" y="0"/>
                        </a:cubicBezTo>
                        <a:cubicBezTo>
                          <a:pt x="852534" y="25607"/>
                          <a:pt x="965862" y="-20204"/>
                          <a:pt x="1148027" y="0"/>
                        </a:cubicBezTo>
                        <a:cubicBezTo>
                          <a:pt x="1330192" y="20204"/>
                          <a:pt x="1682800" y="5923"/>
                          <a:pt x="1908929" y="0"/>
                        </a:cubicBezTo>
                        <a:cubicBezTo>
                          <a:pt x="2135058" y="-5923"/>
                          <a:pt x="2320754" y="-17866"/>
                          <a:pt x="2529664" y="0"/>
                        </a:cubicBezTo>
                        <a:cubicBezTo>
                          <a:pt x="2738574" y="17866"/>
                          <a:pt x="2977201" y="15678"/>
                          <a:pt x="3150400" y="0"/>
                        </a:cubicBezTo>
                        <a:cubicBezTo>
                          <a:pt x="3323599" y="-15678"/>
                          <a:pt x="3752275" y="26639"/>
                          <a:pt x="3911301" y="0"/>
                        </a:cubicBezTo>
                        <a:cubicBezTo>
                          <a:pt x="4070327" y="-26639"/>
                          <a:pt x="4307234" y="-33315"/>
                          <a:pt x="4672203" y="0"/>
                        </a:cubicBezTo>
                        <a:cubicBezTo>
                          <a:pt x="4681834" y="274850"/>
                          <a:pt x="4685768" y="495766"/>
                          <a:pt x="4672203" y="698929"/>
                        </a:cubicBezTo>
                        <a:cubicBezTo>
                          <a:pt x="4658638" y="902092"/>
                          <a:pt x="4686540" y="1059014"/>
                          <a:pt x="4672203" y="1226191"/>
                        </a:cubicBezTo>
                        <a:cubicBezTo>
                          <a:pt x="4657866" y="1393368"/>
                          <a:pt x="4681562" y="1591070"/>
                          <a:pt x="4672203" y="1753454"/>
                        </a:cubicBezTo>
                        <a:cubicBezTo>
                          <a:pt x="4662844" y="1915838"/>
                          <a:pt x="4658702" y="2120044"/>
                          <a:pt x="4672203" y="2366549"/>
                        </a:cubicBezTo>
                        <a:cubicBezTo>
                          <a:pt x="4685704" y="2613055"/>
                          <a:pt x="4660731" y="2851521"/>
                          <a:pt x="4672203" y="3022562"/>
                        </a:cubicBezTo>
                        <a:cubicBezTo>
                          <a:pt x="4683675" y="3193603"/>
                          <a:pt x="4653075" y="3273592"/>
                          <a:pt x="4672203" y="3506907"/>
                        </a:cubicBezTo>
                        <a:cubicBezTo>
                          <a:pt x="4691331" y="3740222"/>
                          <a:pt x="4648753" y="3997320"/>
                          <a:pt x="4672203" y="4291670"/>
                        </a:cubicBezTo>
                        <a:cubicBezTo>
                          <a:pt x="4444758" y="4294879"/>
                          <a:pt x="4139736" y="4308814"/>
                          <a:pt x="4004745" y="4291670"/>
                        </a:cubicBezTo>
                        <a:cubicBezTo>
                          <a:pt x="3869754" y="4274526"/>
                          <a:pt x="3476183" y="4282309"/>
                          <a:pt x="3337288" y="4291670"/>
                        </a:cubicBezTo>
                        <a:cubicBezTo>
                          <a:pt x="3198393" y="4301031"/>
                          <a:pt x="2843041" y="4282540"/>
                          <a:pt x="2576386" y="4291670"/>
                        </a:cubicBezTo>
                        <a:cubicBezTo>
                          <a:pt x="2309731" y="4300800"/>
                          <a:pt x="2194726" y="4302142"/>
                          <a:pt x="1908929" y="4291670"/>
                        </a:cubicBezTo>
                        <a:cubicBezTo>
                          <a:pt x="1623132" y="4281198"/>
                          <a:pt x="1583262" y="4296437"/>
                          <a:pt x="1381637" y="4291670"/>
                        </a:cubicBezTo>
                        <a:cubicBezTo>
                          <a:pt x="1180012" y="4286903"/>
                          <a:pt x="998606" y="4280232"/>
                          <a:pt x="807624" y="4291670"/>
                        </a:cubicBezTo>
                        <a:cubicBezTo>
                          <a:pt x="616642" y="4303108"/>
                          <a:pt x="217631" y="4252450"/>
                          <a:pt x="0" y="4291670"/>
                        </a:cubicBezTo>
                        <a:cubicBezTo>
                          <a:pt x="-27903" y="4020323"/>
                          <a:pt x="8297" y="3828540"/>
                          <a:pt x="0" y="3678574"/>
                        </a:cubicBezTo>
                        <a:cubicBezTo>
                          <a:pt x="-8297" y="3528608"/>
                          <a:pt x="16319" y="3325487"/>
                          <a:pt x="0" y="3065479"/>
                        </a:cubicBezTo>
                        <a:cubicBezTo>
                          <a:pt x="-16319" y="2805472"/>
                          <a:pt x="-4732" y="2639758"/>
                          <a:pt x="0" y="2495300"/>
                        </a:cubicBezTo>
                        <a:cubicBezTo>
                          <a:pt x="4732" y="2350842"/>
                          <a:pt x="6969" y="2174597"/>
                          <a:pt x="0" y="2010954"/>
                        </a:cubicBezTo>
                        <a:cubicBezTo>
                          <a:pt x="-6969" y="1847311"/>
                          <a:pt x="8622" y="1684322"/>
                          <a:pt x="0" y="1526608"/>
                        </a:cubicBezTo>
                        <a:cubicBezTo>
                          <a:pt x="-8622" y="1368894"/>
                          <a:pt x="-10349" y="1109027"/>
                          <a:pt x="0" y="870596"/>
                        </a:cubicBezTo>
                        <a:cubicBezTo>
                          <a:pt x="10349" y="632165"/>
                          <a:pt x="-15143" y="3807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639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esk with productivity items">
            <a:extLst>
              <a:ext uri="{FF2B5EF4-FFF2-40B4-BE49-F238E27FC236}">
                <a16:creationId xmlns:a16="http://schemas.microsoft.com/office/drawing/2014/main" id="{FA97033D-AA3B-C315-5CE1-47C336F3DCDC}"/>
              </a:ext>
            </a:extLst>
          </p:cNvPr>
          <p:cNvPicPr>
            <a:picLocks noChangeAspect="1"/>
          </p:cNvPicPr>
          <p:nvPr/>
        </p:nvPicPr>
        <p:blipFill rotWithShape="1">
          <a:blip r:embed="rId2"/>
          <a:srcRect l="5884"/>
          <a:stretch/>
        </p:blipFill>
        <p:spPr>
          <a:xfrm>
            <a:off x="1891767" y="10"/>
            <a:ext cx="7252231" cy="51434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56C0F3-4C8F-642D-8361-ED49CE6212A4}"/>
              </a:ext>
            </a:extLst>
          </p:cNvPr>
          <p:cNvSpPr>
            <a:spLocks noGrp="1"/>
          </p:cNvSpPr>
          <p:nvPr>
            <p:ph type="title"/>
          </p:nvPr>
        </p:nvSpPr>
        <p:spPr>
          <a:xfrm>
            <a:off x="628650" y="273843"/>
            <a:ext cx="2866641" cy="1424934"/>
          </a:xfrm>
        </p:spPr>
        <p:txBody>
          <a:bodyPr>
            <a:normAutofit/>
          </a:bodyPr>
          <a:lstStyle/>
          <a:p>
            <a:r>
              <a:rPr lang="en-US" sz="2600" b="1" kern="0" dirty="0">
                <a:effectLst/>
                <a:latin typeface="Calibri" panose="020F0502020204030204" pitchFamily="34" charset="0"/>
                <a:ea typeface="Times New Roman" panose="02020603050405020304" pitchFamily="18" charset="0"/>
                <a:cs typeface="Calibri" panose="020F0502020204030204" pitchFamily="34" charset="0"/>
              </a:rPr>
              <a:t>Marketing Problem Research</a:t>
            </a:r>
            <a:r>
              <a:rPr lang="en-US" sz="2600" b="0" kern="0" dirty="0">
                <a:effectLst/>
                <a:latin typeface="Calibri" panose="020F0502020204030204" pitchFamily="34" charset="0"/>
                <a:ea typeface="Times New Roman" panose="02020603050405020304" pitchFamily="18" charset="0"/>
                <a:cs typeface="Calibri" panose="020F0502020204030204" pitchFamily="34" charset="0"/>
              </a:rPr>
              <a:t>:</a:t>
            </a:r>
            <a:br>
              <a:rPr lang="en-CA" sz="2600" b="1" kern="0" dirty="0">
                <a:effectLst/>
                <a:latin typeface="Calibri" panose="020F0502020204030204" pitchFamily="34" charset="0"/>
                <a:ea typeface="Times New Roman" panose="02020603050405020304" pitchFamily="18" charset="0"/>
                <a:cs typeface="Calibri" panose="020F0502020204030204" pitchFamily="34" charset="0"/>
              </a:rPr>
            </a:br>
            <a:endParaRPr lang="en-US" sz="26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47507ED0-F7C5-B02A-EFAB-13D940F5BB2E}"/>
              </a:ext>
            </a:extLst>
          </p:cNvPr>
          <p:cNvSpPr>
            <a:spLocks noGrp="1"/>
          </p:cNvSpPr>
          <p:nvPr>
            <p:ph idx="1"/>
          </p:nvPr>
        </p:nvSpPr>
        <p:spPr>
          <a:xfrm>
            <a:off x="0" y="1609345"/>
            <a:ext cx="4279392" cy="3145536"/>
          </a:xfrm>
        </p:spPr>
        <p:txBody>
          <a:bodyPr>
            <a:normAutofit lnSpcReduction="10000"/>
          </a:bodyPr>
          <a:lstStyle/>
          <a:p>
            <a:pPr marL="742950" lvl="1" indent="-285750">
              <a:spcBef>
                <a:spcPts val="1000"/>
              </a:spcBef>
              <a:spcAft>
                <a:spcPts val="400"/>
              </a:spcAft>
              <a:buFont typeface="+mj-lt"/>
              <a:buAutoNum type="alphaUcPeriod"/>
            </a:pPr>
            <a:r>
              <a:rPr lang="en-US" sz="1300" b="1" dirty="0">
                <a:effectLst/>
                <a:latin typeface="Calibri" panose="020F0502020204030204" pitchFamily="34" charset="0"/>
                <a:ea typeface="Times New Roman" panose="02020603050405020304" pitchFamily="18" charset="0"/>
                <a:cs typeface="Calibri" panose="020F0502020204030204" pitchFamily="34" charset="0"/>
              </a:rPr>
              <a:t>Identify Important Customer Segments</a:t>
            </a:r>
            <a:r>
              <a:rPr lang="en-US" sz="1300" dirty="0">
                <a:effectLst/>
                <a:latin typeface="Calibri" panose="020F0502020204030204" pitchFamily="34" charset="0"/>
                <a:ea typeface="Times New Roman" panose="02020603050405020304" pitchFamily="18" charset="0"/>
                <a:cs typeface="Calibri" panose="020F0502020204030204" pitchFamily="34" charset="0"/>
              </a:rPr>
              <a:t>: Use customer demographic analysis to pinpoint high-value customer groups that make a substantial contribution to revenue and profit.</a:t>
            </a:r>
            <a:endParaRPr lang="en-CA" sz="1300" dirty="0">
              <a:effectLst/>
              <a:latin typeface="Calibri" panose="020F0502020204030204" pitchFamily="34" charset="0"/>
              <a:ea typeface="Times New Roman" panose="02020603050405020304" pitchFamily="18" charset="0"/>
              <a:cs typeface="Calibri" panose="020F0502020204030204" pitchFamily="34" charset="0"/>
            </a:endParaRPr>
          </a:p>
          <a:p>
            <a:pPr marL="742950" lvl="1" indent="-285750">
              <a:spcBef>
                <a:spcPts val="1000"/>
              </a:spcBef>
              <a:spcAft>
                <a:spcPts val="400"/>
              </a:spcAft>
              <a:buFont typeface="+mj-lt"/>
              <a:buAutoNum type="alphaUcPeriod"/>
            </a:pPr>
            <a:r>
              <a:rPr lang="en-US" sz="1300" b="1" dirty="0">
                <a:effectLst/>
                <a:latin typeface="Calibri" panose="020F0502020204030204" pitchFamily="34" charset="0"/>
                <a:ea typeface="Times New Roman" panose="02020603050405020304" pitchFamily="18" charset="0"/>
                <a:cs typeface="Calibri" panose="020F0502020204030204" pitchFamily="34" charset="0"/>
              </a:rPr>
              <a:t>Optimize Discount techniques</a:t>
            </a:r>
            <a:r>
              <a:rPr lang="en-US" sz="1300" dirty="0">
                <a:effectLst/>
                <a:latin typeface="Calibri" panose="020F0502020204030204" pitchFamily="34" charset="0"/>
                <a:ea typeface="Times New Roman" panose="02020603050405020304" pitchFamily="18" charset="0"/>
                <a:cs typeface="Calibri" panose="020F0502020204030204" pitchFamily="34" charset="0"/>
              </a:rPr>
              <a:t>: To suggest efficient discounting techniques, assess how discounts affect order quantity, sales, and profit.	</a:t>
            </a:r>
            <a:endParaRPr lang="en-CA" sz="1300" dirty="0">
              <a:effectLst/>
              <a:latin typeface="Calibri" panose="020F0502020204030204" pitchFamily="34" charset="0"/>
              <a:ea typeface="Times New Roman" panose="02020603050405020304" pitchFamily="18" charset="0"/>
              <a:cs typeface="Calibri" panose="020F0502020204030204" pitchFamily="34" charset="0"/>
            </a:endParaRPr>
          </a:p>
          <a:p>
            <a:pPr marL="742950" lvl="1" indent="-285750">
              <a:spcBef>
                <a:spcPts val="1000"/>
              </a:spcBef>
              <a:spcAft>
                <a:spcPts val="400"/>
              </a:spcAft>
              <a:buFont typeface="+mj-lt"/>
              <a:buAutoNum type="alphaUcPeriod"/>
            </a:pPr>
            <a:r>
              <a:rPr lang="en-US" sz="1300" b="1" dirty="0">
                <a:effectLst/>
                <a:latin typeface="Calibri" panose="020F0502020204030204" pitchFamily="34" charset="0"/>
                <a:ea typeface="Times New Roman" panose="02020603050405020304" pitchFamily="18" charset="0"/>
                <a:cs typeface="Calibri" panose="020F0502020204030204" pitchFamily="34" charset="0"/>
              </a:rPr>
              <a:t>Improve the Selection of Products </a:t>
            </a:r>
            <a:r>
              <a:rPr lang="en-US" sz="1300" dirty="0">
                <a:effectLst/>
                <a:latin typeface="Calibri" panose="020F0502020204030204" pitchFamily="34" charset="0"/>
                <a:ea typeface="Times New Roman" panose="02020603050405020304" pitchFamily="18" charset="0"/>
                <a:cs typeface="Calibri" panose="020F0502020204030204" pitchFamily="34" charset="0"/>
              </a:rPr>
              <a:t>: To help with inventory optimization, identify the most profitable product categories and subcategories.</a:t>
            </a:r>
            <a:endParaRPr lang="en-CA" sz="1300" dirty="0">
              <a:effectLst/>
              <a:latin typeface="Calibri" panose="020F0502020204030204" pitchFamily="34" charset="0"/>
              <a:ea typeface="Times New Roman" panose="02020603050405020304" pitchFamily="18" charset="0"/>
              <a:cs typeface="Calibri" panose="020F0502020204030204" pitchFamily="34" charset="0"/>
            </a:endParaRPr>
          </a:p>
          <a:p>
            <a:pPr marL="742950" lvl="1" indent="-285750">
              <a:spcBef>
                <a:spcPts val="1000"/>
              </a:spcBef>
              <a:spcAft>
                <a:spcPts val="400"/>
              </a:spcAft>
              <a:buFont typeface="+mj-lt"/>
              <a:buAutoNum type="alphaUcPeriod"/>
            </a:pPr>
            <a:r>
              <a:rPr lang="en-US" sz="1300" b="1" dirty="0">
                <a:effectLst/>
                <a:latin typeface="Calibri" panose="020F0502020204030204" pitchFamily="34" charset="0"/>
                <a:ea typeface="Times New Roman" panose="02020603050405020304" pitchFamily="18" charset="0"/>
                <a:cs typeface="Calibri" panose="020F0502020204030204" pitchFamily="34" charset="0"/>
              </a:rPr>
              <a:t>Geographical Analysis: </a:t>
            </a:r>
            <a:r>
              <a:rPr lang="en-US" sz="1300" dirty="0">
                <a:effectLst/>
                <a:latin typeface="Calibri" panose="020F0502020204030204" pitchFamily="34" charset="0"/>
                <a:ea typeface="Times New Roman" panose="02020603050405020304" pitchFamily="18" charset="0"/>
                <a:cs typeface="Calibri" panose="020F0502020204030204" pitchFamily="34" charset="0"/>
              </a:rPr>
              <a:t>Analyze geographical differences in consumer behavior using geographic analysis to adjust marketing tactics to suit local tastes.</a:t>
            </a:r>
            <a:endParaRPr lang="en-CA" sz="1300" dirty="0">
              <a:effectLst/>
              <a:latin typeface="Calibri" panose="020F0502020204030204" pitchFamily="34" charset="0"/>
              <a:ea typeface="Times New Roman" panose="02020603050405020304" pitchFamily="18" charset="0"/>
              <a:cs typeface="Calibri" panose="020F0502020204030204" pitchFamily="34" charset="0"/>
            </a:endParaRPr>
          </a:p>
          <a:p>
            <a:endParaRPr lang="en-US" sz="800" dirty="0"/>
          </a:p>
        </p:txBody>
      </p:sp>
    </p:spTree>
    <p:extLst>
      <p:ext uri="{BB962C8B-B14F-4D97-AF65-F5344CB8AC3E}">
        <p14:creationId xmlns:p14="http://schemas.microsoft.com/office/powerpoint/2010/main" val="2709266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223477" y="1768"/>
            <a:ext cx="1407490" cy="1324506"/>
            <a:chOff x="-648769" y="2358"/>
            <a:chExt cx="1876653" cy="1766008"/>
          </a:xfrm>
        </p:grpSpPr>
        <p:sp>
          <p:nvSpPr>
            <p:cNvPr id="20"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052897" y="4525250"/>
            <a:ext cx="484026"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77" y="4290831"/>
            <a:ext cx="1696473" cy="852668"/>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8C1B85B-849D-E107-CB01-D87B8612E6E8}"/>
              </a:ext>
            </a:extLst>
          </p:cNvPr>
          <p:cNvSpPr txBox="1"/>
          <p:nvPr/>
        </p:nvSpPr>
        <p:spPr>
          <a:xfrm>
            <a:off x="688063" y="2395153"/>
            <a:ext cx="6786894" cy="2092304"/>
          </a:xfrm>
          <a:prstGeom prst="rect">
            <a:avLst/>
          </a:prstGeom>
          <a:noFill/>
        </p:spPr>
        <p:txBody>
          <a:bodyPr wrap="square">
            <a:spAutoFit/>
          </a:bodyPr>
          <a:lstStyle/>
          <a:p>
            <a:pPr defTabSz="859536">
              <a:spcAft>
                <a:spcPts val="600"/>
              </a:spcAft>
              <a:buFont typeface="Arial" panose="020B0604020202020204" pitchFamily="34" charset="0"/>
              <a:buChar char="•"/>
            </a:pPr>
            <a:endParaRPr lang="en-US" sz="1504" b="1" u="sng" kern="1200" dirty="0">
              <a:solidFill>
                <a:srgbClr val="374151"/>
              </a:solidFill>
              <a:latin typeface="Söhne"/>
              <a:ea typeface="+mn-ea"/>
              <a:cs typeface="+mn-cs"/>
            </a:endParaRPr>
          </a:p>
          <a:p>
            <a:pPr defTabSz="859536">
              <a:spcAft>
                <a:spcPts val="600"/>
              </a:spcAft>
            </a:pPr>
            <a:r>
              <a:rPr lang="en-US" sz="1692" b="1" kern="1200" dirty="0">
                <a:solidFill>
                  <a:srgbClr val="374151"/>
                </a:solidFill>
                <a:latin typeface="Calibri" panose="020F0502020204030204" pitchFamily="34" charset="0"/>
                <a:cs typeface="Calibri" panose="020F0502020204030204" pitchFamily="34" charset="0"/>
              </a:rPr>
              <a:t>Insights</a:t>
            </a:r>
            <a:r>
              <a:rPr lang="en-US" sz="1692" kern="1200" dirty="0">
                <a:solidFill>
                  <a:srgbClr val="374151"/>
                </a:solidFill>
                <a:latin typeface="Calibri" panose="020F0502020204030204" pitchFamily="34" charset="0"/>
                <a:cs typeface="Calibri" panose="020F0502020204030204" pitchFamily="34" charset="0"/>
              </a:rPr>
              <a:t> : </a:t>
            </a:r>
          </a:p>
          <a:p>
            <a:pPr defTabSz="859536">
              <a:spcAft>
                <a:spcPts val="600"/>
              </a:spcAft>
            </a:pPr>
            <a:r>
              <a:rPr lang="en-US" sz="1300" kern="1200" dirty="0">
                <a:solidFill>
                  <a:srgbClr val="374151"/>
                </a:solidFill>
                <a:latin typeface="Calibri" panose="020F0502020204030204" pitchFamily="34" charset="0"/>
                <a:cs typeface="Calibri" panose="020F0502020204030204" pitchFamily="34" charset="0"/>
              </a:rPr>
              <a:t>California and Texas make more money than the other two states combined, and Texas also offers more discounts. </a:t>
            </a:r>
          </a:p>
          <a:p>
            <a:pPr defTabSz="859536">
              <a:spcAft>
                <a:spcPts val="600"/>
              </a:spcAft>
            </a:pPr>
            <a:r>
              <a:rPr lang="en-US" sz="1300" b="1" kern="1200" dirty="0">
                <a:solidFill>
                  <a:srgbClr val="374151"/>
                </a:solidFill>
                <a:latin typeface="Calibri" panose="020F0502020204030204" pitchFamily="34" charset="0"/>
                <a:cs typeface="Calibri" panose="020F0502020204030204" pitchFamily="34" charset="0"/>
              </a:rPr>
              <a:t>Recommendations</a:t>
            </a:r>
            <a:r>
              <a:rPr lang="en-US" sz="1300" kern="1200" dirty="0">
                <a:solidFill>
                  <a:srgbClr val="374151"/>
                </a:solidFill>
                <a:latin typeface="Calibri" panose="020F0502020204030204" pitchFamily="34" charset="0"/>
                <a:cs typeface="Calibri" panose="020F0502020204030204" pitchFamily="34" charset="0"/>
              </a:rPr>
              <a:t>:</a:t>
            </a:r>
          </a:p>
          <a:p>
            <a:pPr>
              <a:spcAft>
                <a:spcPts val="600"/>
              </a:spcAft>
            </a:pPr>
            <a:r>
              <a:rPr lang="en-CA" sz="1300" dirty="0">
                <a:latin typeface="Calibri" panose="020F0502020204030204" pitchFamily="34" charset="0"/>
                <a:cs typeface="Calibri" panose="020F0502020204030204" pitchFamily="34" charset="0"/>
              </a:rPr>
              <a:t>Examine Texas's offerings and make an effort to provide similar offers to other states. The customer satisfaction ratio will rise, and you can establish a reward card point system similar to what's available today. Customers at Fresco receive points through the Scene+ point system.</a:t>
            </a:r>
          </a:p>
        </p:txBody>
      </p:sp>
      <p:sp>
        <p:nvSpPr>
          <p:cNvPr id="5" name="Oval 4">
            <a:extLst>
              <a:ext uri="{FF2B5EF4-FFF2-40B4-BE49-F238E27FC236}">
                <a16:creationId xmlns:a16="http://schemas.microsoft.com/office/drawing/2014/main" id="{01D9F555-270C-9681-AC44-9722308F9A05}"/>
              </a:ext>
            </a:extLst>
          </p:cNvPr>
          <p:cNvSpPr/>
          <p:nvPr/>
        </p:nvSpPr>
        <p:spPr>
          <a:xfrm>
            <a:off x="1113696" y="971279"/>
            <a:ext cx="579462" cy="1181872"/>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pic>
        <p:nvPicPr>
          <p:cNvPr id="14" name="Picture 13" descr="A map of united states with blue and green colored squares&#10;&#10;Description automatically generated">
            <a:extLst>
              <a:ext uri="{FF2B5EF4-FFF2-40B4-BE49-F238E27FC236}">
                <a16:creationId xmlns:a16="http://schemas.microsoft.com/office/drawing/2014/main" id="{8A6A7EE7-B83A-A0EC-98D1-425B325093CD}"/>
              </a:ext>
            </a:extLst>
          </p:cNvPr>
          <p:cNvPicPr>
            <a:picLocks noChangeAspect="1"/>
          </p:cNvPicPr>
          <p:nvPr/>
        </p:nvPicPr>
        <p:blipFill>
          <a:blip r:embed="rId2"/>
          <a:stretch>
            <a:fillRect/>
          </a:stretch>
        </p:blipFill>
        <p:spPr>
          <a:xfrm>
            <a:off x="277364" y="239906"/>
            <a:ext cx="4165346" cy="2128682"/>
          </a:xfrm>
          <a:prstGeom prst="rect">
            <a:avLst/>
          </a:prstGeom>
        </p:spPr>
      </p:pic>
      <p:pic>
        <p:nvPicPr>
          <p:cNvPr id="22" name="Picture 21" descr="A map of the united states with red dots&#10;&#10;Description automatically generated">
            <a:extLst>
              <a:ext uri="{FF2B5EF4-FFF2-40B4-BE49-F238E27FC236}">
                <a16:creationId xmlns:a16="http://schemas.microsoft.com/office/drawing/2014/main" id="{04CBF758-72C9-0266-CED3-D5B987D17709}"/>
              </a:ext>
            </a:extLst>
          </p:cNvPr>
          <p:cNvPicPr>
            <a:picLocks noChangeAspect="1"/>
          </p:cNvPicPr>
          <p:nvPr/>
        </p:nvPicPr>
        <p:blipFill>
          <a:blip r:embed="rId3"/>
          <a:stretch>
            <a:fillRect/>
          </a:stretch>
        </p:blipFill>
        <p:spPr>
          <a:xfrm>
            <a:off x="4663411" y="239906"/>
            <a:ext cx="4211588" cy="2155247"/>
          </a:xfrm>
          <a:prstGeom prst="rect">
            <a:avLst/>
          </a:prstGeom>
        </p:spPr>
      </p:pic>
      <p:sp>
        <p:nvSpPr>
          <p:cNvPr id="2" name="Oval 1">
            <a:extLst>
              <a:ext uri="{FF2B5EF4-FFF2-40B4-BE49-F238E27FC236}">
                <a16:creationId xmlns:a16="http://schemas.microsoft.com/office/drawing/2014/main" id="{26CFA94E-B06D-4860-70D7-189409CEB313}"/>
              </a:ext>
            </a:extLst>
          </p:cNvPr>
          <p:cNvSpPr/>
          <p:nvPr/>
        </p:nvSpPr>
        <p:spPr>
          <a:xfrm>
            <a:off x="1952651" y="1756372"/>
            <a:ext cx="555159" cy="62126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69E7318-4F3F-DFA0-90C9-41BA84DA4796}"/>
              </a:ext>
            </a:extLst>
          </p:cNvPr>
          <p:cNvSpPr/>
          <p:nvPr/>
        </p:nvSpPr>
        <p:spPr>
          <a:xfrm>
            <a:off x="688063" y="1401698"/>
            <a:ext cx="561315" cy="4723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AD462B2-1E64-A4F0-B87D-3DA65DEDD35A}"/>
              </a:ext>
            </a:extLst>
          </p:cNvPr>
          <p:cNvSpPr/>
          <p:nvPr/>
        </p:nvSpPr>
        <p:spPr>
          <a:xfrm>
            <a:off x="6392037" y="1857515"/>
            <a:ext cx="754335" cy="52566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3DD7B54-2F2B-1AEB-723A-3E111101069F}"/>
              </a:ext>
            </a:extLst>
          </p:cNvPr>
          <p:cNvCxnSpPr>
            <a:cxnSpLocks/>
          </p:cNvCxnSpPr>
          <p:nvPr/>
        </p:nvCxnSpPr>
        <p:spPr>
          <a:xfrm>
            <a:off x="1007577" y="1874067"/>
            <a:ext cx="652500" cy="11162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953EE1D-268B-A19D-9C26-93791D2DD2BE}"/>
              </a:ext>
            </a:extLst>
          </p:cNvPr>
          <p:cNvCxnSpPr/>
          <p:nvPr/>
        </p:nvCxnSpPr>
        <p:spPr>
          <a:xfrm flipH="1">
            <a:off x="1799924" y="2377635"/>
            <a:ext cx="336884" cy="6127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1744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473511" y="367870"/>
            <a:ext cx="2240924"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4800"/>
            <a:ext cx="2004647" cy="10287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76BEC565-7FE2-49CE-8260-F19710008123}"/>
              </a:ext>
            </a:extLst>
          </p:cNvPr>
          <p:cNvSpPr txBox="1"/>
          <p:nvPr/>
        </p:nvSpPr>
        <p:spPr>
          <a:xfrm>
            <a:off x="4421221" y="776176"/>
            <a:ext cx="4094129" cy="385654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300" b="1" i="0" u="sng" dirty="0">
              <a:effectLst/>
              <a:latin typeface="Calibri" panose="020F0502020204030204" pitchFamily="34" charset="0"/>
              <a:cs typeface="Calibri" panose="020F0502020204030204" pitchFamily="34" charset="0"/>
            </a:endParaRPr>
          </a:p>
          <a:p>
            <a:pPr>
              <a:lnSpc>
                <a:spcPct val="90000"/>
              </a:lnSpc>
              <a:spcAft>
                <a:spcPts val="600"/>
              </a:spcAft>
            </a:pPr>
            <a:r>
              <a:rPr lang="en-US" sz="1300" b="1" i="0" dirty="0">
                <a:effectLst/>
                <a:latin typeface="Calibri" panose="020F0502020204030204" pitchFamily="34" charset="0"/>
                <a:cs typeface="Calibri" panose="020F0502020204030204" pitchFamily="34" charset="0"/>
              </a:rPr>
              <a:t>Insights</a:t>
            </a:r>
            <a:r>
              <a:rPr lang="en-US" sz="1300" dirty="0">
                <a:latin typeface="Calibri" panose="020F0502020204030204" pitchFamily="34" charset="0"/>
                <a:cs typeface="Calibri" panose="020F0502020204030204" pitchFamily="34" charset="0"/>
              </a:rPr>
              <a:t> :</a:t>
            </a:r>
          </a:p>
          <a:p>
            <a:pPr>
              <a:lnSpc>
                <a:spcPct val="90000"/>
              </a:lnSpc>
              <a:spcAft>
                <a:spcPts val="600"/>
              </a:spcAft>
            </a:pPr>
            <a:r>
              <a:rPr lang="en-US" sz="1300" i="0" dirty="0">
                <a:effectLst/>
                <a:latin typeface="Calibri" panose="020F0502020204030204" pitchFamily="34" charset="0"/>
                <a:cs typeface="Calibri" panose="020F0502020204030204" pitchFamily="34" charset="0"/>
              </a:rPr>
              <a:t>In the United States, office supplies and paper are the most popular products. The least popular items, however, are copier and fax machines, rubber bands, and bookcases. </a:t>
            </a:r>
          </a:p>
          <a:p>
            <a:pPr>
              <a:lnSpc>
                <a:spcPct val="90000"/>
              </a:lnSpc>
              <a:spcAft>
                <a:spcPts val="600"/>
              </a:spcAft>
            </a:pPr>
            <a:r>
              <a:rPr lang="en-US" sz="1300" b="1" i="0" dirty="0">
                <a:effectLst/>
                <a:latin typeface="Calibri" panose="020F0502020204030204" pitchFamily="34" charset="0"/>
                <a:cs typeface="Calibri" panose="020F0502020204030204" pitchFamily="34" charset="0"/>
              </a:rPr>
              <a:t>Recommendations</a:t>
            </a:r>
            <a:r>
              <a:rPr lang="en-US" sz="1300" b="0" i="0" dirty="0">
                <a:effectLst/>
                <a:latin typeface="Calibri" panose="020F0502020204030204" pitchFamily="34" charset="0"/>
                <a:cs typeface="Calibri" panose="020F0502020204030204" pitchFamily="34" charset="0"/>
              </a:rPr>
              <a:t>:</a:t>
            </a:r>
          </a:p>
          <a:p>
            <a:pPr marL="285750" indent="-285750">
              <a:lnSpc>
                <a:spcPct val="90000"/>
              </a:lnSpc>
              <a:spcAft>
                <a:spcPts val="600"/>
              </a:spcAft>
              <a:buFont typeface="Arial" panose="020B0604020202020204" pitchFamily="34" charset="0"/>
              <a:buChar char="•"/>
            </a:pPr>
            <a:r>
              <a:rPr lang="en-US" sz="1300" b="0" i="0" dirty="0">
                <a:effectLst/>
                <a:latin typeface="Calibri" panose="020F0502020204030204" pitchFamily="34" charset="0"/>
                <a:cs typeface="Calibri" panose="020F0502020204030204" pitchFamily="34" charset="0"/>
              </a:rPr>
              <a:t>increased focus on product quality and advertisement if necessary to replace bookcases, rubber bands, and fax machines of higher quality.</a:t>
            </a:r>
          </a:p>
          <a:p>
            <a:pPr marL="285750" indent="-285750">
              <a:lnSpc>
                <a:spcPct val="90000"/>
              </a:lnSpc>
              <a:spcAft>
                <a:spcPts val="600"/>
              </a:spcAft>
              <a:buFont typeface="Arial" panose="020B0604020202020204" pitchFamily="34" charset="0"/>
              <a:buChar char="•"/>
            </a:pPr>
            <a:r>
              <a:rPr lang="en-US" sz="1300" b="0" i="0" dirty="0">
                <a:effectLst/>
                <a:latin typeface="Calibri" panose="020F0502020204030204" pitchFamily="34" charset="0"/>
                <a:cs typeface="Calibri" panose="020F0502020204030204" pitchFamily="34" charset="0"/>
              </a:rPr>
              <a:t>Give them further discounts and send them emails with fresh deals.</a:t>
            </a:r>
          </a:p>
          <a:p>
            <a:pPr marL="285750" indent="-285750">
              <a:lnSpc>
                <a:spcPct val="90000"/>
              </a:lnSpc>
              <a:spcAft>
                <a:spcPts val="600"/>
              </a:spcAft>
              <a:buFont typeface="Arial" panose="020B0604020202020204" pitchFamily="34" charset="0"/>
              <a:buChar char="•"/>
            </a:pPr>
            <a:r>
              <a:rPr lang="en-US" sz="1300" b="0" i="0" dirty="0">
                <a:effectLst/>
                <a:latin typeface="Calibri" panose="020F0502020204030204" pitchFamily="34" charset="0"/>
                <a:cs typeface="Calibri" panose="020F0502020204030204" pitchFamily="34" charset="0"/>
              </a:rPr>
              <a:t>In order to motivate clients to make purchases, include discounts and promotions into the recommendation system.</a:t>
            </a:r>
          </a:p>
          <a:p>
            <a:pPr marL="285750" indent="-285750">
              <a:lnSpc>
                <a:spcPct val="90000"/>
              </a:lnSpc>
              <a:spcAft>
                <a:spcPts val="600"/>
              </a:spcAft>
              <a:buFont typeface="Arial" panose="020B0604020202020204" pitchFamily="34" charset="0"/>
              <a:buChar char="•"/>
            </a:pPr>
            <a:r>
              <a:rPr lang="en-US" sz="1300" b="0" i="0" dirty="0">
                <a:effectLst/>
                <a:latin typeface="Calibri" panose="020F0502020204030204" pitchFamily="34" charset="0"/>
                <a:cs typeface="Calibri" panose="020F0502020204030204" pitchFamily="34" charset="0"/>
              </a:rPr>
              <a:t>Take into account customized advertising depending on certain client or lifestyle.</a:t>
            </a:r>
            <a:endParaRPr lang="en-US" sz="1300" dirty="0">
              <a:latin typeface="Calibri" panose="020F0502020204030204" pitchFamily="34" charset="0"/>
              <a:cs typeface="Calibri" panose="020F0502020204030204" pitchFamily="34" charset="0"/>
            </a:endParaRPr>
          </a:p>
        </p:txBody>
      </p:sp>
      <p:pic>
        <p:nvPicPr>
          <p:cNvPr id="5" name="Picture 4" descr="A graph of a bar chart&#10;&#10;Description automatically generated with medium confidence">
            <a:extLst>
              <a:ext uri="{FF2B5EF4-FFF2-40B4-BE49-F238E27FC236}">
                <a16:creationId xmlns:a16="http://schemas.microsoft.com/office/drawing/2014/main" id="{0D81450A-335C-39DB-EC21-71299A81DD50}"/>
              </a:ext>
            </a:extLst>
          </p:cNvPr>
          <p:cNvPicPr>
            <a:picLocks noChangeAspect="1"/>
          </p:cNvPicPr>
          <p:nvPr/>
        </p:nvPicPr>
        <p:blipFill rotWithShape="1">
          <a:blip r:embed="rId2"/>
          <a:srcRect l="-5" r="-5"/>
          <a:stretch/>
        </p:blipFill>
        <p:spPr>
          <a:xfrm>
            <a:off x="71893" y="627888"/>
            <a:ext cx="4277435" cy="3491946"/>
          </a:xfrm>
          <a:prstGeom prst="rect">
            <a:avLst/>
          </a:prstGeom>
        </p:spPr>
      </p:pic>
      <p:sp>
        <p:nvSpPr>
          <p:cNvPr id="7" name="Process 6">
            <a:extLst>
              <a:ext uri="{FF2B5EF4-FFF2-40B4-BE49-F238E27FC236}">
                <a16:creationId xmlns:a16="http://schemas.microsoft.com/office/drawing/2014/main" id="{148F326E-A60A-0F30-4C99-54AAFD3701C5}"/>
              </a:ext>
            </a:extLst>
          </p:cNvPr>
          <p:cNvSpPr/>
          <p:nvPr/>
        </p:nvSpPr>
        <p:spPr>
          <a:xfrm>
            <a:off x="406330" y="3290208"/>
            <a:ext cx="1191986" cy="587828"/>
          </a:xfrm>
          <a:prstGeom prst="flowChartProcess">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650231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14" name="Rectangle 7213">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82342" cy="51435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sales&#10;&#10;Description automatically generated with medium confidence">
            <a:extLst>
              <a:ext uri="{FF2B5EF4-FFF2-40B4-BE49-F238E27FC236}">
                <a16:creationId xmlns:a16="http://schemas.microsoft.com/office/drawing/2014/main" id="{9CFA1223-4203-C3D8-E09D-FD4CEE8819CD}"/>
              </a:ext>
            </a:extLst>
          </p:cNvPr>
          <p:cNvPicPr>
            <a:picLocks noChangeAspect="1"/>
          </p:cNvPicPr>
          <p:nvPr/>
        </p:nvPicPr>
        <p:blipFill>
          <a:blip r:embed="rId2"/>
          <a:stretch>
            <a:fillRect/>
          </a:stretch>
        </p:blipFill>
        <p:spPr>
          <a:xfrm>
            <a:off x="201238" y="542693"/>
            <a:ext cx="5375116" cy="4229100"/>
          </a:xfrm>
          <a:prstGeom prst="rect">
            <a:avLst/>
          </a:prstGeom>
        </p:spPr>
      </p:pic>
      <p:cxnSp>
        <p:nvCxnSpPr>
          <p:cNvPr id="7216" name="Straight Connector 7215">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49542" y="653359"/>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A9B6B6D-E8D9-3C2A-C1CE-753E598A3A70}"/>
              </a:ext>
            </a:extLst>
          </p:cNvPr>
          <p:cNvSpPr txBox="1"/>
          <p:nvPr/>
        </p:nvSpPr>
        <p:spPr>
          <a:xfrm>
            <a:off x="5809954" y="824596"/>
            <a:ext cx="2880731" cy="4163703"/>
          </a:xfrm>
          <a:prstGeom prst="rect">
            <a:avLst/>
          </a:prstGeom>
        </p:spPr>
        <p:txBody>
          <a:bodyPr vert="horz" lIns="91440" tIns="45720" rIns="91440" bIns="45720" rtlCol="0">
            <a:noAutofit/>
          </a:bodyPr>
          <a:lstStyle/>
          <a:p>
            <a:pPr>
              <a:lnSpc>
                <a:spcPct val="90000"/>
              </a:lnSpc>
              <a:spcAft>
                <a:spcPts val="600"/>
              </a:spcAft>
            </a:pPr>
            <a:r>
              <a:rPr lang="en-US" sz="1300" b="1" dirty="0">
                <a:latin typeface="Calibri" panose="020F0502020204030204" pitchFamily="34" charset="0"/>
                <a:cs typeface="Calibri" panose="020F0502020204030204" pitchFamily="34" charset="0"/>
              </a:rPr>
              <a:t>Insights</a:t>
            </a:r>
            <a:r>
              <a:rPr lang="en-US" sz="1300" dirty="0">
                <a:latin typeface="Calibri" panose="020F0502020204030204" pitchFamily="34" charset="0"/>
                <a:cs typeface="Calibri" panose="020F0502020204030204" pitchFamily="34" charset="0"/>
              </a:rPr>
              <a:t>:</a:t>
            </a:r>
          </a:p>
          <a:p>
            <a:pPr>
              <a:lnSpc>
                <a:spcPct val="90000"/>
              </a:lnSpc>
              <a:spcAft>
                <a:spcPts val="600"/>
              </a:spcAft>
            </a:pPr>
            <a:r>
              <a:rPr lang="en-US" sz="1300" dirty="0">
                <a:latin typeface="Calibri" panose="020F0502020204030204" pitchFamily="34" charset="0"/>
                <a:cs typeface="Calibri" panose="020F0502020204030204" pitchFamily="34" charset="0"/>
              </a:rPr>
              <a:t>After four months, sales fluctuate slightly less than they did initially between 100,000 and 120,000 and after six months, sales increase after 2022–07.</a:t>
            </a:r>
          </a:p>
          <a:p>
            <a:pPr>
              <a:lnSpc>
                <a:spcPct val="90000"/>
              </a:lnSpc>
              <a:spcAft>
                <a:spcPts val="600"/>
              </a:spcAft>
            </a:pPr>
            <a:r>
              <a:rPr lang="en-US" sz="1300" b="1" dirty="0">
                <a:latin typeface="Calibri" panose="020F0502020204030204" pitchFamily="34" charset="0"/>
                <a:cs typeface="Calibri" panose="020F0502020204030204" pitchFamily="34" charset="0"/>
              </a:rPr>
              <a:t>Recommendations</a:t>
            </a:r>
            <a:r>
              <a:rPr lang="en-US" sz="1300" dirty="0">
                <a:latin typeface="Calibri" panose="020F0502020204030204" pitchFamily="34" charset="0"/>
                <a:cs typeface="Calibri" panose="020F0502020204030204" pitchFamily="34" charset="0"/>
              </a:rPr>
              <a:t>: </a:t>
            </a:r>
          </a:p>
          <a:p>
            <a:pPr indent="-228600">
              <a:lnSpc>
                <a:spcPct val="90000"/>
              </a:lnSpc>
              <a:spcAft>
                <a:spcPts val="600"/>
              </a:spcAft>
              <a:buFont typeface="Arial" panose="020B0604020202020204" pitchFamily="34" charset="0"/>
              <a:buChar char="•"/>
            </a:pPr>
            <a:r>
              <a:rPr lang="en-US" sz="1300" dirty="0">
                <a:latin typeface="Calibri" panose="020F0502020204030204" pitchFamily="34" charset="0"/>
                <a:cs typeface="Calibri" panose="020F0502020204030204" pitchFamily="34" charset="0"/>
              </a:rPr>
              <a:t>Examine the initial weekly sales plot to find any obvious patterns, seasonality, or trends. It is essential to comprehend these trends in order to make wise business judgments.</a:t>
            </a:r>
          </a:p>
          <a:p>
            <a:pPr indent="-228600">
              <a:lnSpc>
                <a:spcPct val="90000"/>
              </a:lnSpc>
              <a:spcAft>
                <a:spcPts val="600"/>
              </a:spcAft>
              <a:buFont typeface="Arial" panose="020B0604020202020204" pitchFamily="34" charset="0"/>
              <a:buChar char="•"/>
            </a:pPr>
            <a:r>
              <a:rPr lang="en-US" sz="1300" dirty="0">
                <a:latin typeface="Calibri" panose="020F0502020204030204" pitchFamily="34" charset="0"/>
                <a:cs typeface="Calibri" panose="020F0502020204030204" pitchFamily="34" charset="0"/>
              </a:rPr>
              <a:t>Weekly sales are probably going to be the same after four or six months, therefore businesses need to concentrate more on deals and work to increase sales every day by promoting new products, making discounts, and educating clients about products. </a:t>
            </a:r>
          </a:p>
        </p:txBody>
      </p:sp>
      <p:sp>
        <p:nvSpPr>
          <p:cNvPr id="7" name="Rectangle 6">
            <a:extLst>
              <a:ext uri="{FF2B5EF4-FFF2-40B4-BE49-F238E27FC236}">
                <a16:creationId xmlns:a16="http://schemas.microsoft.com/office/drawing/2014/main" id="{BB7435AA-E197-95FC-167B-58808D7784B4}"/>
              </a:ext>
            </a:extLst>
          </p:cNvPr>
          <p:cNvSpPr/>
          <p:nvPr/>
        </p:nvSpPr>
        <p:spPr>
          <a:xfrm>
            <a:off x="3635298" y="1278673"/>
            <a:ext cx="1412487" cy="319668"/>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FF0000"/>
              </a:solidFill>
            </a:endParaRPr>
          </a:p>
        </p:txBody>
      </p:sp>
      <p:sp>
        <p:nvSpPr>
          <p:cNvPr id="8" name="Rectangle 7">
            <a:extLst>
              <a:ext uri="{FF2B5EF4-FFF2-40B4-BE49-F238E27FC236}">
                <a16:creationId xmlns:a16="http://schemas.microsoft.com/office/drawing/2014/main" id="{DE91B9D2-5C86-31D8-2DCF-CE4FFB1C2501}"/>
              </a:ext>
            </a:extLst>
          </p:cNvPr>
          <p:cNvSpPr/>
          <p:nvPr/>
        </p:nvSpPr>
        <p:spPr>
          <a:xfrm>
            <a:off x="862361" y="3129776"/>
            <a:ext cx="1442224" cy="386575"/>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Rectangle 8">
            <a:extLst>
              <a:ext uri="{FF2B5EF4-FFF2-40B4-BE49-F238E27FC236}">
                <a16:creationId xmlns:a16="http://schemas.microsoft.com/office/drawing/2014/main" id="{DB2DD85D-C4CE-964E-4DE6-7E8B7F42DC1A}"/>
              </a:ext>
            </a:extLst>
          </p:cNvPr>
          <p:cNvSpPr/>
          <p:nvPr/>
        </p:nvSpPr>
        <p:spPr>
          <a:xfrm>
            <a:off x="951571" y="3129776"/>
            <a:ext cx="1538868" cy="386575"/>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Process 9">
            <a:extLst>
              <a:ext uri="{FF2B5EF4-FFF2-40B4-BE49-F238E27FC236}">
                <a16:creationId xmlns:a16="http://schemas.microsoft.com/office/drawing/2014/main" id="{4E431AB8-BAF5-67E5-74BE-3951E9642EB9}"/>
              </a:ext>
            </a:extLst>
          </p:cNvPr>
          <p:cNvSpPr/>
          <p:nvPr/>
        </p:nvSpPr>
        <p:spPr>
          <a:xfrm>
            <a:off x="951571" y="3129776"/>
            <a:ext cx="1434790" cy="386575"/>
          </a:xfrm>
          <a:prstGeom prst="flowChartProcess">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991447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6" name="Rectangle 10255">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258" name="Arc 10257">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473511" y="367870"/>
            <a:ext cx="2240924"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260" name="Freeform: Shape 10259">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4800"/>
            <a:ext cx="2004647" cy="10287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e chart with different colored circles&#10;&#10;Description automatically generated">
            <a:extLst>
              <a:ext uri="{FF2B5EF4-FFF2-40B4-BE49-F238E27FC236}">
                <a16:creationId xmlns:a16="http://schemas.microsoft.com/office/drawing/2014/main" id="{4595BC91-FD9A-A884-6822-661034B52A9B}"/>
              </a:ext>
            </a:extLst>
          </p:cNvPr>
          <p:cNvPicPr>
            <a:picLocks noChangeAspect="1"/>
          </p:cNvPicPr>
          <p:nvPr/>
        </p:nvPicPr>
        <p:blipFill>
          <a:blip r:embed="rId2"/>
          <a:stretch>
            <a:fillRect/>
          </a:stretch>
        </p:blipFill>
        <p:spPr>
          <a:xfrm>
            <a:off x="527386" y="656397"/>
            <a:ext cx="3583036" cy="370339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TextBox 2">
            <a:extLst>
              <a:ext uri="{FF2B5EF4-FFF2-40B4-BE49-F238E27FC236}">
                <a16:creationId xmlns:a16="http://schemas.microsoft.com/office/drawing/2014/main" id="{CBA2F776-36B6-99FF-F89A-0274C761590B}"/>
              </a:ext>
            </a:extLst>
          </p:cNvPr>
          <p:cNvSpPr txBox="1"/>
          <p:nvPr/>
        </p:nvSpPr>
        <p:spPr>
          <a:xfrm>
            <a:off x="4354314" y="1215403"/>
            <a:ext cx="4142915" cy="3282256"/>
          </a:xfrm>
          <a:prstGeom prst="rect">
            <a:avLst/>
          </a:prstGeom>
        </p:spPr>
        <p:txBody>
          <a:bodyPr vert="horz" lIns="91440" tIns="45720" rIns="91440" bIns="45720" rtlCol="0">
            <a:normAutofit/>
          </a:bodyPr>
          <a:lstStyle/>
          <a:p>
            <a:pPr>
              <a:lnSpc>
                <a:spcPct val="90000"/>
              </a:lnSpc>
              <a:spcAft>
                <a:spcPts val="600"/>
              </a:spcAft>
            </a:pPr>
            <a:r>
              <a:rPr lang="en-US" sz="1300" b="1" dirty="0">
                <a:latin typeface="Calibri" panose="020F0502020204030204" pitchFamily="34" charset="0"/>
                <a:cs typeface="Calibri" panose="020F0502020204030204" pitchFamily="34" charset="0"/>
              </a:rPr>
              <a:t>Insights</a:t>
            </a:r>
            <a:r>
              <a:rPr lang="en-US" sz="1300" dirty="0">
                <a:latin typeface="Calibri" panose="020F0502020204030204" pitchFamily="34" charset="0"/>
                <a:cs typeface="Calibri" panose="020F0502020204030204" pitchFamily="34" charset="0"/>
              </a:rPr>
              <a:t>:</a:t>
            </a:r>
          </a:p>
          <a:p>
            <a:pPr>
              <a:lnSpc>
                <a:spcPct val="90000"/>
              </a:lnSpc>
              <a:spcAft>
                <a:spcPts val="600"/>
              </a:spcAft>
            </a:pPr>
            <a:r>
              <a:rPr lang="en-US" sz="1300" dirty="0">
                <a:latin typeface="Calibri" panose="020F0502020204030204" pitchFamily="34" charset="0"/>
                <a:cs typeface="Calibri" panose="020F0502020204030204" pitchFamily="34" charset="0"/>
              </a:rPr>
              <a:t>While the west and south have a low profit, the east region has a higher profit rate than the other regions. </a:t>
            </a:r>
          </a:p>
          <a:p>
            <a:pPr>
              <a:lnSpc>
                <a:spcPct val="90000"/>
              </a:lnSpc>
              <a:spcAft>
                <a:spcPts val="600"/>
              </a:spcAft>
            </a:pPr>
            <a:r>
              <a:rPr lang="en-US" sz="1300" b="1" dirty="0">
                <a:latin typeface="Calibri" panose="020F0502020204030204" pitchFamily="34" charset="0"/>
                <a:cs typeface="Calibri" panose="020F0502020204030204" pitchFamily="34" charset="0"/>
              </a:rPr>
              <a:t>Recommendations</a:t>
            </a:r>
            <a:r>
              <a:rPr lang="en-US" sz="1300" dirty="0">
                <a:latin typeface="Calibri" panose="020F0502020204030204" pitchFamily="34" charset="0"/>
                <a:cs typeface="Calibri" panose="020F0502020204030204" pitchFamily="34" charset="0"/>
              </a:rPr>
              <a:t>: </a:t>
            </a:r>
          </a:p>
          <a:p>
            <a:pPr indent="-228600">
              <a:lnSpc>
                <a:spcPct val="90000"/>
              </a:lnSpc>
              <a:spcAft>
                <a:spcPts val="600"/>
              </a:spcAft>
              <a:buFont typeface="Arial" panose="020B0604020202020204" pitchFamily="34" charset="0"/>
              <a:buChar char="•"/>
            </a:pPr>
            <a:r>
              <a:rPr lang="en-US" sz="1300" dirty="0">
                <a:latin typeface="Calibri" panose="020F0502020204030204" pitchFamily="34" charset="0"/>
                <a:cs typeface="Calibri" panose="020F0502020204030204" pitchFamily="34" charset="0"/>
              </a:rPr>
              <a:t>Implement retention strategies and customer satisfaction enhancements across all areas to maintain the high Profit rates. </a:t>
            </a:r>
          </a:p>
          <a:p>
            <a:pPr indent="-228600">
              <a:lnSpc>
                <a:spcPct val="90000"/>
              </a:lnSpc>
              <a:spcAft>
                <a:spcPts val="600"/>
              </a:spcAft>
              <a:buFont typeface="Arial" panose="020B0604020202020204" pitchFamily="34" charset="0"/>
              <a:buChar char="•"/>
            </a:pPr>
            <a:r>
              <a:rPr lang="en-US" sz="1300" dirty="0">
                <a:latin typeface="Calibri" panose="020F0502020204030204" pitchFamily="34" charset="0"/>
                <a:cs typeface="Calibri" panose="020F0502020204030204" pitchFamily="34" charset="0"/>
              </a:rPr>
              <a:t>Determine different client segments according to their tastes, demographics, and purchase patterns.</a:t>
            </a:r>
          </a:p>
          <a:p>
            <a:pPr indent="-228600">
              <a:lnSpc>
                <a:spcPct val="90000"/>
              </a:lnSpc>
              <a:spcAft>
                <a:spcPts val="600"/>
              </a:spcAft>
              <a:buFont typeface="Arial" panose="020B0604020202020204" pitchFamily="34" charset="0"/>
              <a:buChar char="•"/>
            </a:pPr>
            <a:r>
              <a:rPr lang="en-US" sz="1300" dirty="0">
                <a:latin typeface="Calibri" panose="020F0502020204030204" pitchFamily="34" charset="0"/>
                <a:cs typeface="Calibri" panose="020F0502020204030204" pitchFamily="34" charset="0"/>
              </a:rPr>
              <a:t>Make purchasing online as well as in person as efficient, enjoyable, and user-friendly as possible</a:t>
            </a:r>
            <a:r>
              <a:rPr lang="en-US" sz="1500" dirty="0"/>
              <a:t>.</a:t>
            </a:r>
          </a:p>
        </p:txBody>
      </p:sp>
      <p:sp>
        <p:nvSpPr>
          <p:cNvPr id="7" name="Rectangle 6">
            <a:extLst>
              <a:ext uri="{FF2B5EF4-FFF2-40B4-BE49-F238E27FC236}">
                <a16:creationId xmlns:a16="http://schemas.microsoft.com/office/drawing/2014/main" id="{68861348-EEB7-4723-38EF-B5EB30100269}"/>
              </a:ext>
            </a:extLst>
          </p:cNvPr>
          <p:cNvSpPr/>
          <p:nvPr/>
        </p:nvSpPr>
        <p:spPr>
          <a:xfrm>
            <a:off x="2532033" y="1724722"/>
            <a:ext cx="605177" cy="34197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EB1F3EF2-B84A-B537-DB79-C75A88A11270}"/>
              </a:ext>
            </a:extLst>
          </p:cNvPr>
          <p:cNvSpPr/>
          <p:nvPr/>
        </p:nvSpPr>
        <p:spPr>
          <a:xfrm>
            <a:off x="2834621" y="2571750"/>
            <a:ext cx="547916" cy="4539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468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6" name="Rectangle 10255">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258" name="Arc 10257">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473511" y="367870"/>
            <a:ext cx="2240924"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260" name="Freeform: Shape 10259">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4800"/>
            <a:ext cx="2004647" cy="10287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A graph of different colored bars&#10;&#10;Description automatically generated with medium confidence">
            <a:extLst>
              <a:ext uri="{FF2B5EF4-FFF2-40B4-BE49-F238E27FC236}">
                <a16:creationId xmlns:a16="http://schemas.microsoft.com/office/drawing/2014/main" id="{CCC10861-E99F-9F84-9EB2-8004FD5CDD73}"/>
              </a:ext>
            </a:extLst>
          </p:cNvPr>
          <p:cNvPicPr>
            <a:picLocks noChangeAspect="1"/>
          </p:cNvPicPr>
          <p:nvPr/>
        </p:nvPicPr>
        <p:blipFill>
          <a:blip r:embed="rId2"/>
          <a:stretch>
            <a:fillRect/>
          </a:stretch>
        </p:blipFill>
        <p:spPr>
          <a:xfrm>
            <a:off x="157097" y="1011044"/>
            <a:ext cx="3953325" cy="273767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TextBox 2">
            <a:extLst>
              <a:ext uri="{FF2B5EF4-FFF2-40B4-BE49-F238E27FC236}">
                <a16:creationId xmlns:a16="http://schemas.microsoft.com/office/drawing/2014/main" id="{CBA2F776-36B6-99FF-F89A-0274C761590B}"/>
              </a:ext>
            </a:extLst>
          </p:cNvPr>
          <p:cNvSpPr txBox="1"/>
          <p:nvPr/>
        </p:nvSpPr>
        <p:spPr>
          <a:xfrm>
            <a:off x="4378803" y="1081619"/>
            <a:ext cx="4094129" cy="3144390"/>
          </a:xfrm>
          <a:prstGeom prst="rect">
            <a:avLst/>
          </a:prstGeom>
        </p:spPr>
        <p:txBody>
          <a:bodyPr vert="horz" lIns="91440" tIns="45720" rIns="91440" bIns="45720" rtlCol="0">
            <a:normAutofit/>
          </a:bodyPr>
          <a:lstStyle/>
          <a:p>
            <a:pPr>
              <a:lnSpc>
                <a:spcPct val="90000"/>
              </a:lnSpc>
              <a:spcAft>
                <a:spcPts val="600"/>
              </a:spcAft>
            </a:pPr>
            <a:r>
              <a:rPr lang="en-US" sz="1300" b="1" dirty="0">
                <a:latin typeface="Calibri" panose="020F0502020204030204" pitchFamily="34" charset="0"/>
                <a:cs typeface="Calibri" panose="020F0502020204030204" pitchFamily="34" charset="0"/>
              </a:rPr>
              <a:t>Insights</a:t>
            </a:r>
            <a:r>
              <a:rPr lang="en-US" sz="1300" dirty="0">
                <a:latin typeface="Calibri" panose="020F0502020204030204" pitchFamily="34" charset="0"/>
                <a:cs typeface="Calibri" panose="020F0502020204030204" pitchFamily="34" charset="0"/>
              </a:rPr>
              <a:t>:</a:t>
            </a:r>
          </a:p>
          <a:p>
            <a:pPr>
              <a:lnSpc>
                <a:spcPct val="90000"/>
              </a:lnSpc>
              <a:spcAft>
                <a:spcPts val="600"/>
              </a:spcAft>
            </a:pPr>
            <a:r>
              <a:rPr lang="en-US" sz="1300" dirty="0">
                <a:latin typeface="Calibri" panose="020F0502020204030204" pitchFamily="34" charset="0"/>
                <a:cs typeface="Calibri" panose="020F0502020204030204" pitchFamily="34" charset="0"/>
              </a:rPr>
              <a:t>While consumer sales are higher in the Central Region, small business products are more popular in the West. Additionally, every region is the same for homes and offices. </a:t>
            </a:r>
          </a:p>
          <a:p>
            <a:pPr>
              <a:lnSpc>
                <a:spcPct val="90000"/>
              </a:lnSpc>
              <a:spcAft>
                <a:spcPts val="600"/>
              </a:spcAft>
            </a:pPr>
            <a:r>
              <a:rPr lang="en-US" sz="1300" b="1" dirty="0">
                <a:latin typeface="Calibri" panose="020F0502020204030204" pitchFamily="34" charset="0"/>
                <a:cs typeface="Calibri" panose="020F0502020204030204" pitchFamily="34" charset="0"/>
              </a:rPr>
              <a:t>Recommendations</a:t>
            </a:r>
            <a:r>
              <a:rPr lang="en-US" sz="1300" dirty="0">
                <a:latin typeface="Calibri" panose="020F0502020204030204" pitchFamily="34" charset="0"/>
                <a:cs typeface="Calibri" panose="020F0502020204030204" pitchFamily="34" charset="0"/>
              </a:rPr>
              <a:t>: </a:t>
            </a:r>
          </a:p>
          <a:p>
            <a:pPr>
              <a:lnSpc>
                <a:spcPct val="90000"/>
              </a:lnSpc>
              <a:spcAft>
                <a:spcPts val="600"/>
              </a:spcAft>
            </a:pPr>
            <a:r>
              <a:rPr lang="en-US" sz="1300" dirty="0">
                <a:latin typeface="Calibri" panose="020F0502020204030204" pitchFamily="34" charset="0"/>
                <a:cs typeface="Calibri" panose="020F0502020204030204" pitchFamily="34" charset="0"/>
              </a:rPr>
              <a:t>Establish the corporate segment's retention tactics for both East and West.</a:t>
            </a:r>
          </a:p>
          <a:p>
            <a:pPr>
              <a:lnSpc>
                <a:spcPct val="90000"/>
              </a:lnSpc>
              <a:spcAft>
                <a:spcPts val="600"/>
              </a:spcAft>
            </a:pPr>
            <a:endParaRPr lang="en-US" sz="1500" dirty="0"/>
          </a:p>
          <a:p>
            <a:pPr>
              <a:lnSpc>
                <a:spcPct val="90000"/>
              </a:lnSpc>
              <a:spcAft>
                <a:spcPts val="600"/>
              </a:spcAft>
            </a:pPr>
            <a:endParaRPr lang="en-US" sz="1500" dirty="0"/>
          </a:p>
        </p:txBody>
      </p:sp>
    </p:spTree>
    <p:extLst>
      <p:ext uri="{BB962C8B-B14F-4D97-AF65-F5344CB8AC3E}">
        <p14:creationId xmlns:p14="http://schemas.microsoft.com/office/powerpoint/2010/main" val="1845284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2115</TotalTime>
  <Words>1167</Words>
  <Application>Microsoft Macintosh PowerPoint</Application>
  <PresentationFormat>On-screen Show (16:9)</PresentationFormat>
  <Paragraphs>75</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Söhne</vt:lpstr>
      <vt:lpstr>Lato</vt:lpstr>
      <vt:lpstr>Calibri Light</vt:lpstr>
      <vt:lpstr>Arial</vt:lpstr>
      <vt:lpstr>Office Theme</vt:lpstr>
      <vt:lpstr>PowerPoint Presentation</vt:lpstr>
      <vt:lpstr>INTRODUCTION AND DATA OVERVIEW   </vt:lpstr>
      <vt:lpstr>Business Objectives</vt:lpstr>
      <vt:lpstr>Marketing Problem Research: </vt:lpstr>
      <vt:lpstr>PowerPoint Presentation</vt:lpstr>
      <vt:lpstr>PowerPoint Presentation</vt:lpstr>
      <vt:lpstr>PowerPoint Presentation</vt:lpstr>
      <vt:lpstr>PowerPoint Presentation</vt:lpstr>
      <vt:lpstr>PowerPoint Presentation</vt:lpstr>
      <vt:lpstr>RFM Analysis   </vt:lpstr>
      <vt:lpstr>PowerPoint Presentation</vt:lpstr>
      <vt:lpstr>PowerPoint Presentation</vt:lpstr>
      <vt:lpstr>PowerPoint Presentation</vt:lpstr>
      <vt:lpstr>Why use RFM Analysis? </vt:lpstr>
      <vt:lpstr>Final Thoughts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For Presentation</dc:title>
  <dc:creator>Pooja Nanavati</dc:creator>
  <cp:lastModifiedBy>Dharmik Jimesh Patel</cp:lastModifiedBy>
  <cp:revision>34</cp:revision>
  <dcterms:modified xsi:type="dcterms:W3CDTF">2023-12-04T04:40:23Z</dcterms:modified>
</cp:coreProperties>
</file>